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theme/theme10.xml" ContentType="application/vnd.openxmlformats-officedocument.theme+xml"/>
  <Override PartName="/ppt/slideLayouts/slideLayout15.xml" ContentType="application/vnd.openxmlformats-officedocument.presentationml.slideLayout+xml"/>
  <Override PartName="/ppt/theme/theme11.xml" ContentType="application/vnd.openxmlformats-officedocument.theme+xml"/>
  <Override PartName="/ppt/slideLayouts/slideLayout16.xml" ContentType="application/vnd.openxmlformats-officedocument.presentationml.slideLayout+xml"/>
  <Override PartName="/ppt/theme/theme12.xml" ContentType="application/vnd.openxmlformats-officedocument.theme+xml"/>
  <Override PartName="/ppt/slideLayouts/slideLayout17.xml" ContentType="application/vnd.openxmlformats-officedocument.presentationml.slideLayout+xml"/>
  <Override PartName="/ppt/theme/theme13.xml" ContentType="application/vnd.openxmlformats-officedocument.theme+xml"/>
  <Override PartName="/ppt/slideLayouts/slideLayout18.xml" ContentType="application/vnd.openxmlformats-officedocument.presentationml.slideLayout+xml"/>
  <Override PartName="/ppt/theme/theme14.xml" ContentType="application/vnd.openxmlformats-officedocument.theme+xml"/>
  <Override PartName="/ppt/slideLayouts/slideLayout19.xml" ContentType="application/vnd.openxmlformats-officedocument.presentationml.slideLayout+xml"/>
  <Override PartName="/ppt/theme/theme15.xml" ContentType="application/vnd.openxmlformats-officedocument.theme+xml"/>
  <Override PartName="/ppt/slideLayouts/slideLayout20.xml" ContentType="application/vnd.openxmlformats-officedocument.presentationml.slideLayout+xml"/>
  <Override PartName="/ppt/theme/theme16.xml" ContentType="application/vnd.openxmlformats-officedocument.theme+xml"/>
  <Override PartName="/ppt/slideLayouts/slideLayout21.xml" ContentType="application/vnd.openxmlformats-officedocument.presentationml.slideLayout+xml"/>
  <Override PartName="/ppt/theme/theme17.xml" ContentType="application/vnd.openxmlformats-officedocument.theme+xml"/>
  <Override PartName="/ppt/slideLayouts/slideLayout22.xml" ContentType="application/vnd.openxmlformats-officedocument.presentationml.slideLayout+xml"/>
  <Override PartName="/ppt/theme/theme18.xml" ContentType="application/vnd.openxmlformats-officedocument.theme+xml"/>
  <Override PartName="/ppt/slideLayouts/slideLayout23.xml" ContentType="application/vnd.openxmlformats-officedocument.presentationml.slideLayout+xml"/>
  <Override PartName="/ppt/theme/theme19.xml" ContentType="application/vnd.openxmlformats-officedocument.theme+xml"/>
  <Override PartName="/ppt/slideLayouts/slideLayout24.xml" ContentType="application/vnd.openxmlformats-officedocument.presentationml.slideLayout+xml"/>
  <Override PartName="/ppt/theme/theme20.xml" ContentType="application/vnd.openxmlformats-officedocument.theme+xml"/>
  <Override PartName="/ppt/slideLayouts/slideLayout25.xml" ContentType="application/vnd.openxmlformats-officedocument.presentationml.slideLayout+xml"/>
  <Override PartName="/ppt/theme/theme21.xml" ContentType="application/vnd.openxmlformats-officedocument.theme+xml"/>
  <Override PartName="/ppt/slideLayouts/slideLayout26.xml" ContentType="application/vnd.openxmlformats-officedocument.presentationml.slideLayout+xml"/>
  <Override PartName="/ppt/theme/theme22.xml" ContentType="application/vnd.openxmlformats-officedocument.theme+xml"/>
  <Override PartName="/ppt/slideLayouts/slideLayout27.xml" ContentType="application/vnd.openxmlformats-officedocument.presentationml.slideLayout+xml"/>
  <Override PartName="/ppt/theme/theme23.xml" ContentType="application/vnd.openxmlformats-officedocument.theme+xml"/>
  <Override PartName="/ppt/slideLayouts/slideLayout28.xml" ContentType="application/vnd.openxmlformats-officedocument.presentationml.slideLayout+xml"/>
  <Override PartName="/ppt/theme/theme24.xml" ContentType="application/vnd.openxmlformats-officedocument.theme+xml"/>
  <Override PartName="/ppt/slideLayouts/slideLayout29.xml" ContentType="application/vnd.openxmlformats-officedocument.presentationml.slideLayout+xml"/>
  <Override PartName="/ppt/theme/theme25.xml" ContentType="application/vnd.openxmlformats-officedocument.theme+xml"/>
  <Override PartName="/ppt/slideLayouts/slideLayout30.xml" ContentType="application/vnd.openxmlformats-officedocument.presentationml.slideLayout+xml"/>
  <Override PartName="/ppt/theme/theme26.xml" ContentType="application/vnd.openxmlformats-officedocument.theme+xml"/>
  <Override PartName="/ppt/slideLayouts/slideLayout31.xml" ContentType="application/vnd.openxmlformats-officedocument.presentationml.slideLayout+xml"/>
  <Override PartName="/ppt/theme/theme27.xml" ContentType="application/vnd.openxmlformats-officedocument.theme+xml"/>
  <Override PartName="/ppt/slideLayouts/slideLayout32.xml" ContentType="application/vnd.openxmlformats-officedocument.presentationml.slideLayout+xml"/>
  <Override PartName="/ppt/theme/theme28.xml" ContentType="application/vnd.openxmlformats-officedocument.theme+xml"/>
  <Override PartName="/ppt/slideLayouts/slideLayout33.xml" ContentType="application/vnd.openxmlformats-officedocument.presentationml.slideLayout+xml"/>
  <Override PartName="/ppt/theme/theme29.xml" ContentType="application/vnd.openxmlformats-officedocument.theme+xml"/>
  <Override PartName="/ppt/slideLayouts/slideLayout34.xml" ContentType="application/vnd.openxmlformats-officedocument.presentationml.slideLayout+xml"/>
  <Override PartName="/ppt/theme/theme30.xml" ContentType="application/vnd.openxmlformats-officedocument.theme+xml"/>
  <Override PartName="/ppt/slideLayouts/slideLayout35.xml" ContentType="application/vnd.openxmlformats-officedocument.presentationml.slideLayout+xml"/>
  <Override PartName="/ppt/theme/theme31.xml" ContentType="application/vnd.openxmlformats-officedocument.theme+xml"/>
  <Override PartName="/ppt/slideLayouts/slideLayout36.xml" ContentType="application/vnd.openxmlformats-officedocument.presentationml.slideLayout+xml"/>
  <Override PartName="/ppt/theme/theme32.xml" ContentType="application/vnd.openxmlformats-officedocument.theme+xml"/>
  <Override PartName="/ppt/slideLayouts/slideLayout37.xml" ContentType="application/vnd.openxmlformats-officedocument.presentationml.slideLayout+xml"/>
  <Override PartName="/ppt/theme/theme33.xml" ContentType="application/vnd.openxmlformats-officedocument.theme+xml"/>
  <Override PartName="/ppt/slideLayouts/slideLayout38.xml" ContentType="application/vnd.openxmlformats-officedocument.presentationml.slideLayout+xml"/>
  <Override PartName="/ppt/theme/theme34.xml" ContentType="application/vnd.openxmlformats-officedocument.theme+xml"/>
  <Override PartName="/ppt/slideLayouts/slideLayout39.xml" ContentType="application/vnd.openxmlformats-officedocument.presentationml.slideLayout+xml"/>
  <Override PartName="/ppt/theme/theme35.xml" ContentType="application/vnd.openxmlformats-officedocument.theme+xml"/>
  <Override PartName="/ppt/slideLayouts/slideLayout40.xml" ContentType="application/vnd.openxmlformats-officedocument.presentationml.slideLayout+xml"/>
  <Override PartName="/ppt/theme/theme36.xml" ContentType="application/vnd.openxmlformats-officedocument.theme+xml"/>
  <Override PartName="/ppt/slideLayouts/slideLayout41.xml" ContentType="application/vnd.openxmlformats-officedocument.presentationml.slideLayout+xml"/>
  <Override PartName="/ppt/theme/theme37.xml" ContentType="application/vnd.openxmlformats-officedocument.theme+xml"/>
  <Override PartName="/ppt/slideLayouts/slideLayout42.xml" ContentType="application/vnd.openxmlformats-officedocument.presentationml.slideLayout+xml"/>
  <Override PartName="/ppt/theme/theme38.xml" ContentType="application/vnd.openxmlformats-officedocument.theme+xml"/>
  <Override PartName="/ppt/slideLayouts/slideLayout43.xml" ContentType="application/vnd.openxmlformats-officedocument.presentationml.slideLayout+xml"/>
  <Override PartName="/ppt/theme/theme39.xml" ContentType="application/vnd.openxmlformats-officedocument.theme+xml"/>
  <Override PartName="/ppt/slideLayouts/slideLayout44.xml" ContentType="application/vnd.openxmlformats-officedocument.presentationml.slideLayout+xml"/>
  <Override PartName="/ppt/theme/theme40.xml" ContentType="application/vnd.openxmlformats-officedocument.theme+xml"/>
  <Override PartName="/ppt/slideLayouts/slideLayout45.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94" r:id="rId2"/>
    <p:sldMasterId id="2147483696" r:id="rId3"/>
    <p:sldMasterId id="2147483698" r:id="rId4"/>
    <p:sldMasterId id="2147483700" r:id="rId5"/>
    <p:sldMasterId id="2147483704" r:id="rId6"/>
    <p:sldMasterId id="2147483706" r:id="rId7"/>
    <p:sldMasterId id="2147483708" r:id="rId8"/>
    <p:sldMasterId id="2147483710" r:id="rId9"/>
    <p:sldMasterId id="2147483714" r:id="rId10"/>
    <p:sldMasterId id="2147483722" r:id="rId11"/>
    <p:sldMasterId id="2147483724" r:id="rId12"/>
    <p:sldMasterId id="2147483726" r:id="rId13"/>
    <p:sldMasterId id="2147483728" r:id="rId14"/>
    <p:sldMasterId id="2147483730" r:id="rId15"/>
    <p:sldMasterId id="2147483732" r:id="rId16"/>
    <p:sldMasterId id="2147483738" r:id="rId17"/>
    <p:sldMasterId id="2147483744" r:id="rId18"/>
    <p:sldMasterId id="2147483758" r:id="rId19"/>
    <p:sldMasterId id="2147483770" r:id="rId20"/>
    <p:sldMasterId id="2147483772" r:id="rId21"/>
    <p:sldMasterId id="2147483776" r:id="rId22"/>
    <p:sldMasterId id="2147483778" r:id="rId23"/>
    <p:sldMasterId id="2147483784" r:id="rId24"/>
    <p:sldMasterId id="2147483790" r:id="rId25"/>
    <p:sldMasterId id="2147483798" r:id="rId26"/>
    <p:sldMasterId id="2147483800" r:id="rId27"/>
    <p:sldMasterId id="2147483804" r:id="rId28"/>
    <p:sldMasterId id="2147483808" r:id="rId29"/>
    <p:sldMasterId id="2147483810" r:id="rId30"/>
    <p:sldMasterId id="2147483812" r:id="rId31"/>
    <p:sldMasterId id="2147483814" r:id="rId32"/>
    <p:sldMasterId id="2147483818" r:id="rId33"/>
    <p:sldMasterId id="2147483824" r:id="rId34"/>
    <p:sldMasterId id="2147483828" r:id="rId35"/>
    <p:sldMasterId id="2147483830" r:id="rId36"/>
    <p:sldMasterId id="2147483832" r:id="rId37"/>
    <p:sldMasterId id="2147483834" r:id="rId38"/>
    <p:sldMasterId id="2147483842" r:id="rId39"/>
    <p:sldMasterId id="2147483846" r:id="rId40"/>
    <p:sldMasterId id="2147483848" r:id="rId41"/>
  </p:sldMasterIdLst>
  <p:notesMasterIdLst>
    <p:notesMasterId r:id="rId161"/>
  </p:notesMasterIdLst>
  <p:handoutMasterIdLst>
    <p:handoutMasterId r:id="rId162"/>
  </p:handoutMasterIdLst>
  <p:sldIdLst>
    <p:sldId id="645" r:id="rId42"/>
    <p:sldId id="558" r:id="rId43"/>
    <p:sldId id="264" r:id="rId44"/>
    <p:sldId id="474" r:id="rId45"/>
    <p:sldId id="266" r:id="rId46"/>
    <p:sldId id="477" r:id="rId47"/>
    <p:sldId id="559" r:id="rId48"/>
    <p:sldId id="560" r:id="rId49"/>
    <p:sldId id="465" r:id="rId50"/>
    <p:sldId id="273" r:id="rId51"/>
    <p:sldId id="561" r:id="rId52"/>
    <p:sldId id="278" r:id="rId53"/>
    <p:sldId id="562" r:id="rId54"/>
    <p:sldId id="480" r:id="rId55"/>
    <p:sldId id="512" r:id="rId56"/>
    <p:sldId id="282" r:id="rId57"/>
    <p:sldId id="481" r:id="rId58"/>
    <p:sldId id="564" r:id="rId59"/>
    <p:sldId id="513" r:id="rId60"/>
    <p:sldId id="466" r:id="rId61"/>
    <p:sldId id="565" r:id="rId62"/>
    <p:sldId id="566" r:id="rId63"/>
    <p:sldId id="288" r:id="rId64"/>
    <p:sldId id="289" r:id="rId65"/>
    <p:sldId id="515" r:id="rId66"/>
    <p:sldId id="290" r:id="rId67"/>
    <p:sldId id="567" r:id="rId68"/>
    <p:sldId id="291" r:id="rId69"/>
    <p:sldId id="568" r:id="rId70"/>
    <p:sldId id="569" r:id="rId71"/>
    <p:sldId id="665" r:id="rId72"/>
    <p:sldId id="484" r:id="rId73"/>
    <p:sldId id="570" r:id="rId74"/>
    <p:sldId id="298" r:id="rId75"/>
    <p:sldId id="571" r:id="rId76"/>
    <p:sldId id="573" r:id="rId77"/>
    <p:sldId id="300" r:id="rId78"/>
    <p:sldId id="517" r:id="rId79"/>
    <p:sldId id="577" r:id="rId80"/>
    <p:sldId id="516" r:id="rId81"/>
    <p:sldId id="652" r:id="rId82"/>
    <p:sldId id="304" r:id="rId83"/>
    <p:sldId id="578" r:id="rId84"/>
    <p:sldId id="305" r:id="rId85"/>
    <p:sldId id="579" r:id="rId86"/>
    <p:sldId id="519" r:id="rId87"/>
    <p:sldId id="580" r:id="rId88"/>
    <p:sldId id="520" r:id="rId89"/>
    <p:sldId id="581" r:id="rId90"/>
    <p:sldId id="661" r:id="rId91"/>
    <p:sldId id="659" r:id="rId92"/>
    <p:sldId id="312" r:id="rId93"/>
    <p:sldId id="582" r:id="rId94"/>
    <p:sldId id="524" r:id="rId95"/>
    <p:sldId id="314" r:id="rId96"/>
    <p:sldId id="583" r:id="rId97"/>
    <p:sldId id="584" r:id="rId98"/>
    <p:sldId id="526" r:id="rId99"/>
    <p:sldId id="527" r:id="rId100"/>
    <p:sldId id="528" r:id="rId101"/>
    <p:sldId id="587" r:id="rId102"/>
    <p:sldId id="529" r:id="rId103"/>
    <p:sldId id="530" r:id="rId104"/>
    <p:sldId id="663" r:id="rId105"/>
    <p:sldId id="664" r:id="rId106"/>
    <p:sldId id="325" r:id="rId107"/>
    <p:sldId id="531" r:id="rId108"/>
    <p:sldId id="590" r:id="rId109"/>
    <p:sldId id="532" r:id="rId110"/>
    <p:sldId id="533" r:id="rId111"/>
    <p:sldId id="667" r:id="rId112"/>
    <p:sldId id="668" r:id="rId113"/>
    <p:sldId id="669" r:id="rId114"/>
    <p:sldId id="670" r:id="rId115"/>
    <p:sldId id="329" r:id="rId116"/>
    <p:sldId id="597" r:id="rId117"/>
    <p:sldId id="336" r:id="rId118"/>
    <p:sldId id="534" r:id="rId119"/>
    <p:sldId id="603" r:id="rId120"/>
    <p:sldId id="535" r:id="rId121"/>
    <p:sldId id="604" r:id="rId122"/>
    <p:sldId id="340" r:id="rId123"/>
    <p:sldId id="605" r:id="rId124"/>
    <p:sldId id="607" r:id="rId125"/>
    <p:sldId id="343" r:id="rId126"/>
    <p:sldId id="537" r:id="rId127"/>
    <p:sldId id="610" r:id="rId128"/>
    <p:sldId id="671" r:id="rId129"/>
    <p:sldId id="345" r:id="rId130"/>
    <p:sldId id="613" r:id="rId131"/>
    <p:sldId id="538" r:id="rId132"/>
    <p:sldId id="616" r:id="rId133"/>
    <p:sldId id="539" r:id="rId134"/>
    <p:sldId id="359" r:id="rId135"/>
    <p:sldId id="540" r:id="rId136"/>
    <p:sldId id="546" r:id="rId137"/>
    <p:sldId id="620" r:id="rId138"/>
    <p:sldId id="541" r:id="rId139"/>
    <p:sldId id="621" r:id="rId140"/>
    <p:sldId id="542" r:id="rId141"/>
    <p:sldId id="623" r:id="rId142"/>
    <p:sldId id="543" r:id="rId143"/>
    <p:sldId id="662" r:id="rId144"/>
    <p:sldId id="625" r:id="rId145"/>
    <p:sldId id="544" r:id="rId146"/>
    <p:sldId id="626" r:id="rId147"/>
    <p:sldId id="545" r:id="rId148"/>
    <p:sldId id="548" r:id="rId149"/>
    <p:sldId id="627" r:id="rId150"/>
    <p:sldId id="628" r:id="rId151"/>
    <p:sldId id="658" r:id="rId152"/>
    <p:sldId id="630" r:id="rId153"/>
    <p:sldId id="633" r:id="rId154"/>
    <p:sldId id="635" r:id="rId155"/>
    <p:sldId id="644" r:id="rId156"/>
    <p:sldId id="636" r:id="rId157"/>
    <p:sldId id="637" r:id="rId158"/>
    <p:sldId id="638" r:id="rId159"/>
    <p:sldId id="642" r:id="rId160"/>
  </p:sldIdLst>
  <p:sldSz cx="9144000" cy="6858000" type="screen4x3"/>
  <p:notesSz cx="7048500" cy="10185400"/>
  <p:custDataLst>
    <p:tags r:id="rId163"/>
  </p:custDataLst>
  <p:defaultTextStyle>
    <a:defPPr>
      <a:defRPr lang="en-US"/>
    </a:defPPr>
    <a:lvl1pPr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1pPr>
    <a:lvl2pPr marL="4572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2pPr>
    <a:lvl3pPr marL="9144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3pPr>
    <a:lvl4pPr marL="13716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4pPr>
    <a:lvl5pPr marL="1828800" algn="l" rtl="0" fontAlgn="base">
      <a:spcBef>
        <a:spcPct val="0"/>
      </a:spcBef>
      <a:spcAft>
        <a:spcPct val="0"/>
      </a:spcAft>
      <a:defRPr sz="2400" kern="1200">
        <a:solidFill>
          <a:schemeClr val="tx1"/>
        </a:solidFill>
        <a:latin typeface="Arial" pitchFamily="-108" charset="0"/>
        <a:ea typeface="Arial" pitchFamily="-108" charset="0"/>
        <a:cs typeface="Arial" pitchFamily="-108" charset="0"/>
      </a:defRPr>
    </a:lvl5pPr>
    <a:lvl6pPr marL="2286000" algn="l" defTabSz="457200" rtl="0" eaLnBrk="1" latinLnBrk="0" hangingPunct="1">
      <a:defRPr sz="2400" kern="1200">
        <a:solidFill>
          <a:schemeClr val="tx1"/>
        </a:solidFill>
        <a:latin typeface="Arial" pitchFamily="-108" charset="0"/>
        <a:ea typeface="Arial" pitchFamily="-108" charset="0"/>
        <a:cs typeface="Arial" pitchFamily="-108" charset="0"/>
      </a:defRPr>
    </a:lvl6pPr>
    <a:lvl7pPr marL="2743200" algn="l" defTabSz="457200" rtl="0" eaLnBrk="1" latinLnBrk="0" hangingPunct="1">
      <a:defRPr sz="2400" kern="1200">
        <a:solidFill>
          <a:schemeClr val="tx1"/>
        </a:solidFill>
        <a:latin typeface="Arial" pitchFamily="-108" charset="0"/>
        <a:ea typeface="Arial" pitchFamily="-108" charset="0"/>
        <a:cs typeface="Arial" pitchFamily="-108" charset="0"/>
      </a:defRPr>
    </a:lvl7pPr>
    <a:lvl8pPr marL="3200400" algn="l" defTabSz="457200" rtl="0" eaLnBrk="1" latinLnBrk="0" hangingPunct="1">
      <a:defRPr sz="2400" kern="1200">
        <a:solidFill>
          <a:schemeClr val="tx1"/>
        </a:solidFill>
        <a:latin typeface="Arial" pitchFamily="-108" charset="0"/>
        <a:ea typeface="Arial" pitchFamily="-108" charset="0"/>
        <a:cs typeface="Arial" pitchFamily="-108" charset="0"/>
      </a:defRPr>
    </a:lvl8pPr>
    <a:lvl9pPr marL="3657600" algn="l" defTabSz="457200" rtl="0" eaLnBrk="1" latinLnBrk="0" hangingPunct="1">
      <a:defRPr sz="2400" kern="1200">
        <a:solidFill>
          <a:schemeClr val="tx1"/>
        </a:solidFill>
        <a:latin typeface="Arial" pitchFamily="-108" charset="0"/>
        <a:ea typeface="Arial" pitchFamily="-108" charset="0"/>
        <a:cs typeface="Arial" pitchFamily="-108" charset="0"/>
      </a:defRPr>
    </a:lvl9pPr>
  </p:defaultTextStyle>
  <p:extLst>
    <p:ext uri="{EFAFB233-063F-42B5-8137-9DF3F51BA10A}">
      <p15:sldGuideLst xmlns:p15="http://schemas.microsoft.com/office/powerpoint/2012/main">
        <p15:guide id="4" pos="2875">
          <p15:clr>
            <a:srgbClr val="A4A3A4"/>
          </p15:clr>
        </p15:guide>
        <p15:guide id="5" orient="horz" pos="2160">
          <p15:clr>
            <a:srgbClr val="A4A3A4"/>
          </p15:clr>
        </p15:guide>
      </p15:sldGuideLst>
    </p:ext>
    <p:ext uri="{2D200454-40CA-4A62-9FC3-DE9A4176ACB9}">
      <p15:notesGuideLst xmlns:p15="http://schemas.microsoft.com/office/powerpoint/2012/main">
        <p15:guide id="1" orient="horz" pos="3208" userDrawn="1">
          <p15:clr>
            <a:srgbClr val="A4A3A4"/>
          </p15:clr>
        </p15:guide>
        <p15:guide id="2" pos="222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150"/>
    <a:srgbClr val="4B7278"/>
    <a:srgbClr val="58662E"/>
    <a:srgbClr val="F7F7F7"/>
    <a:srgbClr val="4473B8"/>
    <a:srgbClr val="85B0DE"/>
    <a:srgbClr val="008B5D"/>
    <a:srgbClr val="007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8526" autoAdjust="0"/>
  </p:normalViewPr>
  <p:slideViewPr>
    <p:cSldViewPr snapToGrid="0">
      <p:cViewPr varScale="1">
        <p:scale>
          <a:sx n="100" d="100"/>
          <a:sy n="100" d="100"/>
        </p:scale>
        <p:origin x="1992" y="168"/>
      </p:cViewPr>
      <p:guideLst>
        <p:guide pos="2875"/>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3760"/>
    </p:cViewPr>
  </p:sorterViewPr>
  <p:notesViewPr>
    <p:cSldViewPr snapToGrid="0">
      <p:cViewPr varScale="1">
        <p:scale>
          <a:sx n="54" d="100"/>
          <a:sy n="54" d="100"/>
        </p:scale>
        <p:origin x="-2992" y="-128"/>
      </p:cViewPr>
      <p:guideLst>
        <p:guide orient="horz" pos="3208"/>
        <p:guide pos="222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01.xml"/><Relationship Id="rId143" Type="http://schemas.openxmlformats.org/officeDocument/2006/relationships/slide" Target="slides/slide102.xml"/><Relationship Id="rId144" Type="http://schemas.openxmlformats.org/officeDocument/2006/relationships/slide" Target="slides/slide103.xml"/><Relationship Id="rId145" Type="http://schemas.openxmlformats.org/officeDocument/2006/relationships/slide" Target="slides/slide104.xml"/><Relationship Id="rId146" Type="http://schemas.openxmlformats.org/officeDocument/2006/relationships/slide" Target="slides/slide105.xml"/><Relationship Id="rId147" Type="http://schemas.openxmlformats.org/officeDocument/2006/relationships/slide" Target="slides/slide106.xml"/><Relationship Id="rId148" Type="http://schemas.openxmlformats.org/officeDocument/2006/relationships/slide" Target="slides/slide107.xml"/><Relationship Id="rId149" Type="http://schemas.openxmlformats.org/officeDocument/2006/relationships/slide" Target="slides/slide108.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 Target="slides/slide1.xml"/><Relationship Id="rId43" Type="http://schemas.openxmlformats.org/officeDocument/2006/relationships/slide" Target="slides/slide2.xml"/><Relationship Id="rId44" Type="http://schemas.openxmlformats.org/officeDocument/2006/relationships/slide" Target="slides/slide3.xml"/><Relationship Id="rId45" Type="http://schemas.openxmlformats.org/officeDocument/2006/relationships/slide" Target="slides/slide4.xml"/><Relationship Id="rId46" Type="http://schemas.openxmlformats.org/officeDocument/2006/relationships/slide" Target="slides/slide5.xml"/><Relationship Id="rId47" Type="http://schemas.openxmlformats.org/officeDocument/2006/relationships/slide" Target="slides/slide6.xml"/><Relationship Id="rId48" Type="http://schemas.openxmlformats.org/officeDocument/2006/relationships/slide" Target="slides/slide7.xml"/><Relationship Id="rId49" Type="http://schemas.openxmlformats.org/officeDocument/2006/relationships/slide" Target="slides/slide8.xml"/><Relationship Id="rId80" Type="http://schemas.openxmlformats.org/officeDocument/2006/relationships/slide" Target="slides/slide39.xml"/><Relationship Id="rId81" Type="http://schemas.openxmlformats.org/officeDocument/2006/relationships/slide" Target="slides/slide40.xml"/><Relationship Id="rId82" Type="http://schemas.openxmlformats.org/officeDocument/2006/relationships/slide" Target="slides/slide41.xml"/><Relationship Id="rId83" Type="http://schemas.openxmlformats.org/officeDocument/2006/relationships/slide" Target="slides/slide42.xml"/><Relationship Id="rId84" Type="http://schemas.openxmlformats.org/officeDocument/2006/relationships/slide" Target="slides/slide43.xml"/><Relationship Id="rId85" Type="http://schemas.openxmlformats.org/officeDocument/2006/relationships/slide" Target="slides/slide44.xml"/><Relationship Id="rId86" Type="http://schemas.openxmlformats.org/officeDocument/2006/relationships/slide" Target="slides/slide45.xml"/><Relationship Id="rId87" Type="http://schemas.openxmlformats.org/officeDocument/2006/relationships/slide" Target="slides/slide46.xml"/><Relationship Id="rId88" Type="http://schemas.openxmlformats.org/officeDocument/2006/relationships/slide" Target="slides/slide47.xml"/><Relationship Id="rId89" Type="http://schemas.openxmlformats.org/officeDocument/2006/relationships/slide" Target="slides/slide48.xml"/><Relationship Id="rId110" Type="http://schemas.openxmlformats.org/officeDocument/2006/relationships/slide" Target="slides/slide69.xml"/><Relationship Id="rId111" Type="http://schemas.openxmlformats.org/officeDocument/2006/relationships/slide" Target="slides/slide70.xml"/><Relationship Id="rId112" Type="http://schemas.openxmlformats.org/officeDocument/2006/relationships/slide" Target="slides/slide71.xml"/><Relationship Id="rId113" Type="http://schemas.openxmlformats.org/officeDocument/2006/relationships/slide" Target="slides/slide72.xml"/><Relationship Id="rId114" Type="http://schemas.openxmlformats.org/officeDocument/2006/relationships/slide" Target="slides/slide73.xml"/><Relationship Id="rId115" Type="http://schemas.openxmlformats.org/officeDocument/2006/relationships/slide" Target="slides/slide74.xml"/><Relationship Id="rId116" Type="http://schemas.openxmlformats.org/officeDocument/2006/relationships/slide" Target="slides/slide75.xml"/><Relationship Id="rId117" Type="http://schemas.openxmlformats.org/officeDocument/2006/relationships/slide" Target="slides/slide76.xml"/><Relationship Id="rId118" Type="http://schemas.openxmlformats.org/officeDocument/2006/relationships/slide" Target="slides/slide77.xml"/><Relationship Id="rId119" Type="http://schemas.openxmlformats.org/officeDocument/2006/relationships/slide" Target="slides/slide78.xml"/><Relationship Id="rId150" Type="http://schemas.openxmlformats.org/officeDocument/2006/relationships/slide" Target="slides/slide109.xml"/><Relationship Id="rId151" Type="http://schemas.openxmlformats.org/officeDocument/2006/relationships/slide" Target="slides/slide110.xml"/><Relationship Id="rId152" Type="http://schemas.openxmlformats.org/officeDocument/2006/relationships/slide" Target="slides/slide11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153" Type="http://schemas.openxmlformats.org/officeDocument/2006/relationships/slide" Target="slides/slide112.xml"/><Relationship Id="rId154" Type="http://schemas.openxmlformats.org/officeDocument/2006/relationships/slide" Target="slides/slide113.xml"/><Relationship Id="rId155" Type="http://schemas.openxmlformats.org/officeDocument/2006/relationships/slide" Target="slides/slide114.xml"/><Relationship Id="rId156" Type="http://schemas.openxmlformats.org/officeDocument/2006/relationships/slide" Target="slides/slide115.xml"/><Relationship Id="rId157" Type="http://schemas.openxmlformats.org/officeDocument/2006/relationships/slide" Target="slides/slide116.xml"/><Relationship Id="rId158" Type="http://schemas.openxmlformats.org/officeDocument/2006/relationships/slide" Target="slides/slide117.xml"/><Relationship Id="rId159" Type="http://schemas.openxmlformats.org/officeDocument/2006/relationships/slide" Target="slides/slide118.xml"/><Relationship Id="rId50" Type="http://schemas.openxmlformats.org/officeDocument/2006/relationships/slide" Target="slides/slide9.xml"/><Relationship Id="rId51" Type="http://schemas.openxmlformats.org/officeDocument/2006/relationships/slide" Target="slides/slide10.xml"/><Relationship Id="rId52" Type="http://schemas.openxmlformats.org/officeDocument/2006/relationships/slide" Target="slides/slide11.xml"/><Relationship Id="rId53" Type="http://schemas.openxmlformats.org/officeDocument/2006/relationships/slide" Target="slides/slide12.xml"/><Relationship Id="rId54" Type="http://schemas.openxmlformats.org/officeDocument/2006/relationships/slide" Target="slides/slide13.xml"/><Relationship Id="rId55" Type="http://schemas.openxmlformats.org/officeDocument/2006/relationships/slide" Target="slides/slide14.xml"/><Relationship Id="rId56" Type="http://schemas.openxmlformats.org/officeDocument/2006/relationships/slide" Target="slides/slide15.xml"/><Relationship Id="rId57" Type="http://schemas.openxmlformats.org/officeDocument/2006/relationships/slide" Target="slides/slide16.xml"/><Relationship Id="rId58" Type="http://schemas.openxmlformats.org/officeDocument/2006/relationships/slide" Target="slides/slide17.xml"/><Relationship Id="rId59" Type="http://schemas.openxmlformats.org/officeDocument/2006/relationships/slide" Target="slides/slide18.xml"/><Relationship Id="rId90" Type="http://schemas.openxmlformats.org/officeDocument/2006/relationships/slide" Target="slides/slide49.xml"/><Relationship Id="rId91" Type="http://schemas.openxmlformats.org/officeDocument/2006/relationships/slide" Target="slides/slide50.xml"/><Relationship Id="rId92" Type="http://schemas.openxmlformats.org/officeDocument/2006/relationships/slide" Target="slides/slide51.xml"/><Relationship Id="rId93" Type="http://schemas.openxmlformats.org/officeDocument/2006/relationships/slide" Target="slides/slide52.xml"/><Relationship Id="rId94" Type="http://schemas.openxmlformats.org/officeDocument/2006/relationships/slide" Target="slides/slide53.xml"/><Relationship Id="rId95" Type="http://schemas.openxmlformats.org/officeDocument/2006/relationships/slide" Target="slides/slide54.xml"/><Relationship Id="rId96" Type="http://schemas.openxmlformats.org/officeDocument/2006/relationships/slide" Target="slides/slide55.xml"/><Relationship Id="rId97" Type="http://schemas.openxmlformats.org/officeDocument/2006/relationships/slide" Target="slides/slide56.xml"/><Relationship Id="rId98" Type="http://schemas.openxmlformats.org/officeDocument/2006/relationships/slide" Target="slides/slide57.xml"/><Relationship Id="rId99" Type="http://schemas.openxmlformats.org/officeDocument/2006/relationships/slide" Target="slides/slide58.xml"/><Relationship Id="rId120" Type="http://schemas.openxmlformats.org/officeDocument/2006/relationships/slide" Target="slides/slide79.xml"/><Relationship Id="rId121" Type="http://schemas.openxmlformats.org/officeDocument/2006/relationships/slide" Target="slides/slide80.xml"/><Relationship Id="rId122" Type="http://schemas.openxmlformats.org/officeDocument/2006/relationships/slide" Target="slides/slide81.xml"/><Relationship Id="rId123" Type="http://schemas.openxmlformats.org/officeDocument/2006/relationships/slide" Target="slides/slide82.xml"/><Relationship Id="rId124" Type="http://schemas.openxmlformats.org/officeDocument/2006/relationships/slide" Target="slides/slide83.xml"/><Relationship Id="rId125" Type="http://schemas.openxmlformats.org/officeDocument/2006/relationships/slide" Target="slides/slide84.xml"/><Relationship Id="rId126" Type="http://schemas.openxmlformats.org/officeDocument/2006/relationships/slide" Target="slides/slide85.xml"/><Relationship Id="rId127" Type="http://schemas.openxmlformats.org/officeDocument/2006/relationships/slide" Target="slides/slide86.xml"/><Relationship Id="rId128" Type="http://schemas.openxmlformats.org/officeDocument/2006/relationships/slide" Target="slides/slide87.xml"/><Relationship Id="rId129" Type="http://schemas.openxmlformats.org/officeDocument/2006/relationships/slide" Target="slides/slide88.xml"/><Relationship Id="rId160" Type="http://schemas.openxmlformats.org/officeDocument/2006/relationships/slide" Target="slides/slide119.xml"/><Relationship Id="rId161" Type="http://schemas.openxmlformats.org/officeDocument/2006/relationships/notesMaster" Target="notesMasters/notesMaster1.xml"/><Relationship Id="rId162" Type="http://schemas.openxmlformats.org/officeDocument/2006/relationships/handoutMaster" Target="handoutMasters/handoutMaster1.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163" Type="http://schemas.openxmlformats.org/officeDocument/2006/relationships/tags" Target="tags/tag1.xml"/><Relationship Id="rId164" Type="http://schemas.openxmlformats.org/officeDocument/2006/relationships/presProps" Target="presProps.xml"/><Relationship Id="rId165" Type="http://schemas.openxmlformats.org/officeDocument/2006/relationships/viewProps" Target="viewProps.xml"/><Relationship Id="rId166" Type="http://schemas.openxmlformats.org/officeDocument/2006/relationships/theme" Target="theme/theme1.xml"/><Relationship Id="rId167" Type="http://schemas.openxmlformats.org/officeDocument/2006/relationships/tableStyles" Target="tableStyles.xml"/><Relationship Id="rId60" Type="http://schemas.openxmlformats.org/officeDocument/2006/relationships/slide" Target="slides/slide19.xml"/><Relationship Id="rId61" Type="http://schemas.openxmlformats.org/officeDocument/2006/relationships/slide" Target="slides/slide20.xml"/><Relationship Id="rId62" Type="http://schemas.openxmlformats.org/officeDocument/2006/relationships/slide" Target="slides/slide21.xml"/><Relationship Id="rId63" Type="http://schemas.openxmlformats.org/officeDocument/2006/relationships/slide" Target="slides/slide22.xml"/><Relationship Id="rId64" Type="http://schemas.openxmlformats.org/officeDocument/2006/relationships/slide" Target="slides/slide23.xml"/><Relationship Id="rId65" Type="http://schemas.openxmlformats.org/officeDocument/2006/relationships/slide" Target="slides/slide24.xml"/><Relationship Id="rId66" Type="http://schemas.openxmlformats.org/officeDocument/2006/relationships/slide" Target="slides/slide25.xml"/><Relationship Id="rId67" Type="http://schemas.openxmlformats.org/officeDocument/2006/relationships/slide" Target="slides/slide26.xml"/><Relationship Id="rId68" Type="http://schemas.openxmlformats.org/officeDocument/2006/relationships/slide" Target="slides/slide27.xml"/><Relationship Id="rId69" Type="http://schemas.openxmlformats.org/officeDocument/2006/relationships/slide" Target="slides/slide28.xml"/><Relationship Id="rId130" Type="http://schemas.openxmlformats.org/officeDocument/2006/relationships/slide" Target="slides/slide89.xml"/><Relationship Id="rId131" Type="http://schemas.openxmlformats.org/officeDocument/2006/relationships/slide" Target="slides/slide90.xml"/><Relationship Id="rId132" Type="http://schemas.openxmlformats.org/officeDocument/2006/relationships/slide" Target="slides/slide91.xml"/><Relationship Id="rId133" Type="http://schemas.openxmlformats.org/officeDocument/2006/relationships/slide" Target="slides/slide92.xml"/><Relationship Id="rId134" Type="http://schemas.openxmlformats.org/officeDocument/2006/relationships/slide" Target="slides/slide93.xml"/><Relationship Id="rId135" Type="http://schemas.openxmlformats.org/officeDocument/2006/relationships/slide" Target="slides/slide94.xml"/><Relationship Id="rId136" Type="http://schemas.openxmlformats.org/officeDocument/2006/relationships/slide" Target="slides/slide95.xml"/><Relationship Id="rId137" Type="http://schemas.openxmlformats.org/officeDocument/2006/relationships/slide" Target="slides/slide96.xml"/><Relationship Id="rId138" Type="http://schemas.openxmlformats.org/officeDocument/2006/relationships/slide" Target="slides/slide97.xml"/><Relationship Id="rId139" Type="http://schemas.openxmlformats.org/officeDocument/2006/relationships/slide" Target="slides/slide98.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70" Type="http://schemas.openxmlformats.org/officeDocument/2006/relationships/slide" Target="slides/slide29.xml"/><Relationship Id="rId71" Type="http://schemas.openxmlformats.org/officeDocument/2006/relationships/slide" Target="slides/slide30.xml"/><Relationship Id="rId72" Type="http://schemas.openxmlformats.org/officeDocument/2006/relationships/slide" Target="slides/slide31.xml"/><Relationship Id="rId73" Type="http://schemas.openxmlformats.org/officeDocument/2006/relationships/slide" Target="slides/slide32.xml"/><Relationship Id="rId74" Type="http://schemas.openxmlformats.org/officeDocument/2006/relationships/slide" Target="slides/slide33.xml"/><Relationship Id="rId75" Type="http://schemas.openxmlformats.org/officeDocument/2006/relationships/slide" Target="slides/slide34.xml"/><Relationship Id="rId76" Type="http://schemas.openxmlformats.org/officeDocument/2006/relationships/slide" Target="slides/slide35.xml"/><Relationship Id="rId77" Type="http://schemas.openxmlformats.org/officeDocument/2006/relationships/slide" Target="slides/slide36.xml"/><Relationship Id="rId78" Type="http://schemas.openxmlformats.org/officeDocument/2006/relationships/slide" Target="slides/slide37.xml"/><Relationship Id="rId79" Type="http://schemas.openxmlformats.org/officeDocument/2006/relationships/slide" Target="slides/slide3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59.xml"/><Relationship Id="rId101" Type="http://schemas.openxmlformats.org/officeDocument/2006/relationships/slide" Target="slides/slide60.xml"/><Relationship Id="rId102" Type="http://schemas.openxmlformats.org/officeDocument/2006/relationships/slide" Target="slides/slide61.xml"/><Relationship Id="rId103" Type="http://schemas.openxmlformats.org/officeDocument/2006/relationships/slide" Target="slides/slide62.xml"/><Relationship Id="rId104" Type="http://schemas.openxmlformats.org/officeDocument/2006/relationships/slide" Target="slides/slide63.xml"/><Relationship Id="rId105" Type="http://schemas.openxmlformats.org/officeDocument/2006/relationships/slide" Target="slides/slide64.xml"/><Relationship Id="rId106" Type="http://schemas.openxmlformats.org/officeDocument/2006/relationships/slide" Target="slides/slide65.xml"/><Relationship Id="rId107" Type="http://schemas.openxmlformats.org/officeDocument/2006/relationships/slide" Target="slides/slide66.xml"/><Relationship Id="rId108" Type="http://schemas.openxmlformats.org/officeDocument/2006/relationships/slide" Target="slides/slide67.xml"/><Relationship Id="rId109" Type="http://schemas.openxmlformats.org/officeDocument/2006/relationships/slide" Target="slides/slide68.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99.xml"/><Relationship Id="rId14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2850"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1" name="Rectangle 3"/>
          <p:cNvSpPr>
            <a:spLocks noGrp="1" noChangeArrowheads="1"/>
          </p:cNvSpPr>
          <p:nvPr>
            <p:ph type="dt" sz="quarter" idx="1"/>
          </p:nvPr>
        </p:nvSpPr>
        <p:spPr bwMode="auto">
          <a:xfrm>
            <a:off x="3992488" y="0"/>
            <a:ext cx="3053242"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Times New Roman" charset="0"/>
                <a:ea typeface="+mn-ea"/>
                <a:cs typeface="+mn-cs"/>
              </a:defRPr>
            </a:lvl1pPr>
          </a:lstStyle>
          <a:p>
            <a:pPr>
              <a:defRPr/>
            </a:pPr>
            <a:endParaRPr lang="en-US" dirty="0"/>
          </a:p>
        </p:txBody>
      </p:sp>
      <p:sp>
        <p:nvSpPr>
          <p:cNvPr id="462852" name="Rectangle 4"/>
          <p:cNvSpPr>
            <a:spLocks noGrp="1" noChangeArrowheads="1"/>
          </p:cNvSpPr>
          <p:nvPr>
            <p:ph type="ftr" sz="quarter" idx="2"/>
          </p:nvPr>
        </p:nvSpPr>
        <p:spPr bwMode="auto">
          <a:xfrm>
            <a:off x="0" y="9673233"/>
            <a:ext cx="3054166"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Times New Roman" charset="0"/>
                <a:ea typeface="+mn-ea"/>
                <a:cs typeface="+mn-cs"/>
              </a:defRPr>
            </a:lvl1pPr>
          </a:lstStyle>
          <a:p>
            <a:pPr>
              <a:defRPr/>
            </a:pPr>
            <a:endParaRPr lang="en-US" dirty="0"/>
          </a:p>
        </p:txBody>
      </p:sp>
      <p:sp>
        <p:nvSpPr>
          <p:cNvPr id="462853" name="Rectangle 5"/>
          <p:cNvSpPr>
            <a:spLocks noGrp="1" noChangeArrowheads="1"/>
          </p:cNvSpPr>
          <p:nvPr>
            <p:ph type="sldNum" sz="quarter" idx="3"/>
          </p:nvPr>
        </p:nvSpPr>
        <p:spPr bwMode="auto">
          <a:xfrm>
            <a:off x="3992488" y="9673233"/>
            <a:ext cx="3053242" cy="509611"/>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atin typeface="Times New Roman" pitchFamily="-108" charset="0"/>
              </a:defRPr>
            </a:lvl1pPr>
          </a:lstStyle>
          <a:p>
            <a:fld id="{378E68BB-A9F3-354A-86BE-11330FCDD5C9}" type="slidenum">
              <a:rPr lang="en-US"/>
              <a:pPr/>
              <a:t>‹#›</a:t>
            </a:fld>
            <a:endParaRPr lang="en-US" dirty="0"/>
          </a:p>
        </p:txBody>
      </p:sp>
    </p:spTree>
    <p:extLst>
      <p:ext uri="{BB962C8B-B14F-4D97-AF65-F5344CB8AC3E}">
        <p14:creationId xmlns:p14="http://schemas.microsoft.com/office/powerpoint/2010/main" val="2975247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1634" name="Rectangle 2"/>
          <p:cNvSpPr>
            <a:spLocks noGrp="1" noChangeArrowheads="1"/>
          </p:cNvSpPr>
          <p:nvPr>
            <p:ph type="hdr" sz="quarter"/>
          </p:nvPr>
        </p:nvSpPr>
        <p:spPr bwMode="auto">
          <a:xfrm>
            <a:off x="0" y="0"/>
            <a:ext cx="3054166"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5" name="Rectangle 3"/>
          <p:cNvSpPr>
            <a:spLocks noGrp="1" noChangeArrowheads="1"/>
          </p:cNvSpPr>
          <p:nvPr>
            <p:ph type="dt" idx="1"/>
          </p:nvPr>
        </p:nvSpPr>
        <p:spPr bwMode="auto">
          <a:xfrm>
            <a:off x="3994335" y="0"/>
            <a:ext cx="3054165" cy="508759"/>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lvl1pPr algn="r" defTabSz="847393" eaLnBrk="0" hangingPunct="0">
              <a:defRPr sz="11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977900" y="765175"/>
            <a:ext cx="5092700" cy="3819525"/>
          </a:xfrm>
          <a:prstGeom prst="rect">
            <a:avLst/>
          </a:prstGeom>
          <a:noFill/>
          <a:ln w="9525">
            <a:solidFill>
              <a:srgbClr val="000000"/>
            </a:solidFill>
            <a:miter lim="800000"/>
            <a:headEnd/>
            <a:tailEnd/>
          </a:ln>
        </p:spPr>
      </p:sp>
      <p:sp>
        <p:nvSpPr>
          <p:cNvPr id="581637" name="Rectangle 5"/>
          <p:cNvSpPr>
            <a:spLocks noGrp="1" noChangeArrowheads="1"/>
          </p:cNvSpPr>
          <p:nvPr>
            <p:ph type="body" sz="quarter" idx="3"/>
          </p:nvPr>
        </p:nvSpPr>
        <p:spPr bwMode="auto">
          <a:xfrm>
            <a:off x="939247" y="4838747"/>
            <a:ext cx="5170008" cy="4582237"/>
          </a:xfrm>
          <a:prstGeom prst="rect">
            <a:avLst/>
          </a:prstGeom>
          <a:noFill/>
          <a:ln w="9525">
            <a:noFill/>
            <a:miter lim="800000"/>
            <a:headEnd/>
            <a:tailEnd/>
          </a:ln>
          <a:effectLst/>
        </p:spPr>
        <p:txBody>
          <a:bodyPr vert="horz" wrap="square" lIns="84701" tIns="42350" rIns="84701" bIns="423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1638" name="Rectangle 6"/>
          <p:cNvSpPr>
            <a:spLocks noGrp="1" noChangeArrowheads="1"/>
          </p:cNvSpPr>
          <p:nvPr>
            <p:ph type="ftr" sz="quarter" idx="4"/>
          </p:nvPr>
        </p:nvSpPr>
        <p:spPr bwMode="auto">
          <a:xfrm>
            <a:off x="0" y="9676642"/>
            <a:ext cx="3054166"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l" defTabSz="847393" eaLnBrk="0" hangingPunct="0">
              <a:defRPr sz="1100">
                <a:latin typeface="Arial" charset="0"/>
                <a:ea typeface="+mn-ea"/>
                <a:cs typeface="+mn-cs"/>
              </a:defRPr>
            </a:lvl1pPr>
          </a:lstStyle>
          <a:p>
            <a:pPr>
              <a:defRPr/>
            </a:pPr>
            <a:endParaRPr lang="en-US" dirty="0"/>
          </a:p>
        </p:txBody>
      </p:sp>
      <p:sp>
        <p:nvSpPr>
          <p:cNvPr id="581639" name="Rectangle 7"/>
          <p:cNvSpPr>
            <a:spLocks noGrp="1" noChangeArrowheads="1"/>
          </p:cNvSpPr>
          <p:nvPr>
            <p:ph type="sldNum" sz="quarter" idx="5"/>
          </p:nvPr>
        </p:nvSpPr>
        <p:spPr bwMode="auto">
          <a:xfrm>
            <a:off x="3994335" y="9676642"/>
            <a:ext cx="3054165" cy="508758"/>
          </a:xfrm>
          <a:prstGeom prst="rect">
            <a:avLst/>
          </a:prstGeom>
          <a:noFill/>
          <a:ln w="9525">
            <a:noFill/>
            <a:miter lim="800000"/>
            <a:headEnd/>
            <a:tailEnd/>
          </a:ln>
          <a:effectLst/>
        </p:spPr>
        <p:txBody>
          <a:bodyPr vert="horz" wrap="square" lIns="84701" tIns="42350" rIns="84701" bIns="42350" numCol="1" anchor="b" anchorCtr="0" compatLnSpc="1">
            <a:prstTxWarp prst="textNoShape">
              <a:avLst/>
            </a:prstTxWarp>
          </a:bodyPr>
          <a:lstStyle>
            <a:lvl1pPr algn="r" defTabSz="847393" eaLnBrk="0" hangingPunct="0">
              <a:defRPr sz="1100"/>
            </a:lvl1pPr>
          </a:lstStyle>
          <a:p>
            <a:fld id="{CBF59C80-1FCD-7646-8072-B0F60951AC38}" type="slidenum">
              <a:rPr lang="en-US"/>
              <a:pPr/>
              <a:t>‹#›</a:t>
            </a:fld>
            <a:endParaRPr lang="en-US" dirty="0"/>
          </a:p>
        </p:txBody>
      </p:sp>
    </p:spTree>
    <p:extLst>
      <p:ext uri="{BB962C8B-B14F-4D97-AF65-F5344CB8AC3E}">
        <p14:creationId xmlns:p14="http://schemas.microsoft.com/office/powerpoint/2010/main" val="2757429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pitchFamily="-108" charset="-128"/>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defTabSz="439976">
              <a:defRPr sz="1300">
                <a:solidFill>
                  <a:schemeClr val="tx1"/>
                </a:solidFill>
                <a:latin typeface="Arial" panose="020B0604020202020204" pitchFamily="34" charset="0"/>
                <a:cs typeface="Arial" panose="020B0604020202020204" pitchFamily="34" charset="0"/>
              </a:defRPr>
            </a:lvl1pPr>
            <a:lvl2pPr marL="411817" indent="-158391" defTabSz="439976">
              <a:defRPr sz="1300">
                <a:solidFill>
                  <a:schemeClr val="tx1"/>
                </a:solidFill>
                <a:latin typeface="Arial" panose="020B0604020202020204" pitchFamily="34" charset="0"/>
                <a:cs typeface="Arial" panose="020B0604020202020204" pitchFamily="34" charset="0"/>
              </a:defRPr>
            </a:lvl2pPr>
            <a:lvl3pPr marL="633565" indent="-126713" defTabSz="439976">
              <a:defRPr sz="1300">
                <a:solidFill>
                  <a:schemeClr val="tx1"/>
                </a:solidFill>
                <a:latin typeface="Arial" panose="020B0604020202020204" pitchFamily="34" charset="0"/>
                <a:cs typeface="Arial" panose="020B0604020202020204" pitchFamily="34" charset="0"/>
              </a:defRPr>
            </a:lvl3pPr>
            <a:lvl4pPr marL="886991" indent="-126713" defTabSz="439976">
              <a:defRPr sz="1300">
                <a:solidFill>
                  <a:schemeClr val="tx1"/>
                </a:solidFill>
                <a:latin typeface="Arial" panose="020B0604020202020204" pitchFamily="34" charset="0"/>
                <a:cs typeface="Arial" panose="020B0604020202020204" pitchFamily="34" charset="0"/>
              </a:defRPr>
            </a:lvl4pPr>
            <a:lvl5pPr marL="1140417" indent="-126713" defTabSz="439976">
              <a:defRPr sz="1300">
                <a:solidFill>
                  <a:schemeClr val="tx1"/>
                </a:solidFill>
                <a:latin typeface="Arial" panose="020B0604020202020204" pitchFamily="34" charset="0"/>
                <a:cs typeface="Arial" panose="020B0604020202020204" pitchFamily="34" charset="0"/>
              </a:defRPr>
            </a:lvl5pPr>
            <a:lvl6pPr marL="1393843"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1647269"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1900695"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2154121" indent="-126713" defTabSz="439976"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fld id="{BE4B1C65-EC1F-4AF2-AFC3-54A60B2E8C19}" type="slidenum">
              <a:rPr lang="en-US" altLang="en-US" sz="700">
                <a:solidFill>
                  <a:srgbClr val="000000"/>
                </a:solidFill>
                <a:latin typeface="Times" panose="02020603050405020304" pitchFamily="18" charset="0"/>
                <a:ea typeface="ＭＳ Ｐゴシック" panose="020B0600070205080204" pitchFamily="34" charset="-128"/>
              </a:rPr>
              <a:pPr/>
              <a:t>1</a:t>
            </a:fld>
            <a:endParaRPr lang="en-US" altLang="en-US" sz="700">
              <a:solidFill>
                <a:srgbClr val="000000"/>
              </a:solidFill>
              <a:latin typeface="Times"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79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 Methane, a simple organic compound</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1512608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3.UN03 Summary of key concepts: nucleic acids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119</a:t>
            </a:fld>
            <a:endParaRPr lang="en-US">
              <a:solidFill>
                <a:srgbClr val="000000"/>
              </a:solidFill>
            </a:endParaRPr>
          </a:p>
        </p:txBody>
      </p:sp>
    </p:spTree>
    <p:extLst>
      <p:ext uri="{BB962C8B-B14F-4D97-AF65-F5344CB8AC3E}">
        <p14:creationId xmlns:p14="http://schemas.microsoft.com/office/powerpoint/2010/main" val="6046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92AA43-7DA5-524D-A7DD-250C9EA7248B}" type="slidenum">
              <a:rPr lang="en-US" sz="1300"/>
              <a:pPr algn="r" defTabSz="984666" eaLnBrk="0" hangingPunct="0"/>
              <a:t>12</a:t>
            </a:fld>
            <a:endParaRPr lang="en-US" sz="1300" dirty="0"/>
          </a:p>
        </p:txBody>
      </p:sp>
      <p:sp>
        <p:nvSpPr>
          <p:cNvPr id="501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2263743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3.3 Hydrocarbons as fuel</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13</a:t>
            </a:fld>
            <a:endParaRPr lang="en-US">
              <a:solidFill>
                <a:srgbClr val="000000"/>
              </a:solidFill>
            </a:endParaRPr>
          </a:p>
        </p:txBody>
      </p:sp>
    </p:spTree>
    <p:extLst>
      <p:ext uri="{BB962C8B-B14F-4D97-AF65-F5344CB8AC3E}">
        <p14:creationId xmlns:p14="http://schemas.microsoft.com/office/powerpoint/2010/main" val="251906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92AA43-7DA5-524D-A7DD-250C9EA7248B}" type="slidenum">
              <a:rPr lang="en-US" sz="1300"/>
              <a:pPr algn="r" defTabSz="984666" eaLnBrk="0" hangingPunct="0"/>
              <a:t>14</a:t>
            </a:fld>
            <a:endParaRPr lang="en-US" sz="1300" dirty="0"/>
          </a:p>
        </p:txBody>
      </p:sp>
      <p:sp>
        <p:nvSpPr>
          <p:cNvPr id="501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3899206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C92AA43-7DA5-524D-A7DD-250C9EA7248B}" type="slidenum">
              <a:rPr lang="en-US" sz="1300"/>
              <a:pPr algn="r" defTabSz="984666" eaLnBrk="0" hangingPunct="0"/>
              <a:t>15</a:t>
            </a:fld>
            <a:endParaRPr lang="en-US" sz="1300" dirty="0"/>
          </a:p>
        </p:txBody>
      </p:sp>
      <p:sp>
        <p:nvSpPr>
          <p:cNvPr id="5017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018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15919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3D57E30-2820-8C4F-A484-8D978AA50E99}" type="slidenum">
              <a:rPr lang="en-US" sz="1300"/>
              <a:pPr algn="r" defTabSz="984666" eaLnBrk="0" hangingPunct="0"/>
              <a:t>16</a:t>
            </a:fld>
            <a:endParaRPr lang="en-US" sz="1300" dirty="0"/>
          </a:p>
        </p:txBody>
      </p:sp>
      <p:sp>
        <p:nvSpPr>
          <p:cNvPr id="5837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837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05556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3D57E30-2820-8C4F-A484-8D978AA50E99}" type="slidenum">
              <a:rPr lang="en-US" sz="1300"/>
              <a:pPr algn="r" defTabSz="984666" eaLnBrk="0" hangingPunct="0"/>
              <a:t>17</a:t>
            </a:fld>
            <a:endParaRPr lang="en-US" sz="1300" dirty="0"/>
          </a:p>
        </p:txBody>
      </p:sp>
      <p:sp>
        <p:nvSpPr>
          <p:cNvPr id="5837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837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64680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3.4-1 Synthesis and breakdown of polymers (part 1: synthesis)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400521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C3D57E30-2820-8C4F-A484-8D978AA50E99}" type="slidenum">
              <a:rPr lang="en-US" sz="1300"/>
              <a:pPr algn="r" defTabSz="984666" eaLnBrk="0" hangingPunct="0"/>
              <a:t>19</a:t>
            </a:fld>
            <a:endParaRPr lang="en-US" sz="1300" dirty="0"/>
          </a:p>
        </p:txBody>
      </p:sp>
      <p:sp>
        <p:nvSpPr>
          <p:cNvPr id="58371"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5837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74847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41349"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83956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3.0-2 Lactose intolerance: lactose-rich chocolate milk</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a:t>
            </a:fld>
            <a:endParaRPr lang="en-US">
              <a:solidFill>
                <a:srgbClr val="000000"/>
              </a:solidFill>
            </a:endParaRPr>
          </a:p>
        </p:txBody>
      </p:sp>
    </p:spTree>
    <p:extLst>
      <p:ext uri="{BB962C8B-B14F-4D97-AF65-F5344CB8AC3E}">
        <p14:creationId xmlns:p14="http://schemas.microsoft.com/office/powerpoint/2010/main" val="1141287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3.4-2 Synthesis and breakdown of polymers (part 2: breakdown)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1004754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BEE5AA4-3172-DC47-81DC-4949E228AA61}" type="slidenum">
              <a:rPr lang="en-US" sz="1300"/>
              <a:pPr algn="r" defTabSz="984666" eaLnBrk="0" hangingPunct="0"/>
              <a:t>23</a:t>
            </a:fld>
            <a:endParaRPr lang="en-US" sz="1300" dirty="0"/>
          </a:p>
        </p:txBody>
      </p:sp>
      <p:sp>
        <p:nvSpPr>
          <p:cNvPr id="70659"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0662"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569401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3452CBC-E66D-CC4B-B8A0-22AFE3187187}" type="slidenum">
              <a:rPr lang="en-US" sz="1300"/>
              <a:pPr algn="r" defTabSz="984666" eaLnBrk="0" hangingPunct="0"/>
              <a:t>24</a:t>
            </a:fld>
            <a:endParaRPr lang="en-US" sz="1300" dirty="0"/>
          </a:p>
        </p:txBody>
      </p:sp>
      <p:sp>
        <p:nvSpPr>
          <p:cNvPr id="727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27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033136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3452CBC-E66D-CC4B-B8A0-22AFE3187187}" type="slidenum">
              <a:rPr lang="en-US" sz="1300"/>
              <a:pPr algn="r" defTabSz="984666" eaLnBrk="0" hangingPunct="0"/>
              <a:t>25</a:t>
            </a:fld>
            <a:endParaRPr lang="en-US" sz="1300" dirty="0"/>
          </a:p>
        </p:txBody>
      </p:sp>
      <p:sp>
        <p:nvSpPr>
          <p:cNvPr id="727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27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316009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4B04FB-C16C-804F-A398-B196600687D0}" type="slidenum">
              <a:rPr lang="en-US" sz="1300"/>
              <a:pPr algn="r" defTabSz="984666" eaLnBrk="0" hangingPunct="0"/>
              <a:t>26</a:t>
            </a:fld>
            <a:endParaRPr lang="en-US" sz="1300" dirty="0"/>
          </a:p>
        </p:txBody>
      </p:sp>
      <p:sp>
        <p:nvSpPr>
          <p:cNvPr id="7475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475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912894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3.5 </a:t>
            </a:r>
            <a:r>
              <a:rPr lang="en-US" sz="700" dirty="0" err="1">
                <a:latin typeface="Arial" pitchFamily="34" charset="0"/>
                <a:ea typeface="ＭＳ Ｐゴシック" charset="0"/>
                <a:cs typeface="Arial" pitchFamily="34" charset="0"/>
              </a:rPr>
              <a:t>Monosaccharides</a:t>
            </a:r>
            <a:r>
              <a:rPr lang="en-US" sz="700" dirty="0">
                <a:latin typeface="Arial" pitchFamily="34" charset="0"/>
                <a:ea typeface="ＭＳ Ｐゴシック" charset="0"/>
                <a:cs typeface="Arial" pitchFamily="34" charset="0"/>
              </a:rPr>
              <a:t> (simple sugars)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27</a:t>
            </a:fld>
            <a:endParaRPr lang="en-US">
              <a:solidFill>
                <a:srgbClr val="000000"/>
              </a:solidFill>
            </a:endParaRPr>
          </a:p>
        </p:txBody>
      </p:sp>
    </p:spTree>
    <p:extLst>
      <p:ext uri="{BB962C8B-B14F-4D97-AF65-F5344CB8AC3E}">
        <p14:creationId xmlns:p14="http://schemas.microsoft.com/office/powerpoint/2010/main" val="2168887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3D2A2C4B-3C46-5445-926A-4A0A44D17C23}" type="slidenum">
              <a:rPr lang="en-US" sz="1300"/>
              <a:pPr algn="r" defTabSz="984666" eaLnBrk="0" hangingPunct="0"/>
              <a:t>28</a:t>
            </a:fld>
            <a:endParaRPr lang="en-US" sz="1300" dirty="0"/>
          </a:p>
        </p:txBody>
      </p:sp>
      <p:sp>
        <p:nvSpPr>
          <p:cNvPr id="76803"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680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4205849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4B04FB-C16C-804F-A398-B196600687D0}" type="slidenum">
              <a:rPr lang="en-US" sz="1300"/>
              <a:pPr algn="r" defTabSz="984666" eaLnBrk="0" hangingPunct="0"/>
              <a:t>32</a:t>
            </a:fld>
            <a:endParaRPr lang="en-US" sz="1300" dirty="0"/>
          </a:p>
        </p:txBody>
      </p:sp>
      <p:sp>
        <p:nvSpPr>
          <p:cNvPr id="7475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7475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769806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3.6 The ring structure of glucose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33</a:t>
            </a:fld>
            <a:endParaRPr lang="en-US">
              <a:solidFill>
                <a:srgbClr val="000000"/>
              </a:solidFill>
            </a:endParaRPr>
          </a:p>
        </p:txBody>
      </p:sp>
    </p:spTree>
    <p:extLst>
      <p:ext uri="{BB962C8B-B14F-4D97-AF65-F5344CB8AC3E}">
        <p14:creationId xmlns:p14="http://schemas.microsoft.com/office/powerpoint/2010/main" val="2538340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200243DA-D3FF-6D49-B050-00C2B1C7F3E2}" type="slidenum">
              <a:rPr lang="en-US" sz="1300"/>
              <a:pPr algn="r" defTabSz="984666" eaLnBrk="0" hangingPunct="0"/>
              <a:t>34</a:t>
            </a:fld>
            <a:endParaRPr lang="en-US" sz="1300" dirty="0"/>
          </a:p>
        </p:txBody>
      </p:sp>
      <p:sp>
        <p:nvSpPr>
          <p:cNvPr id="91139"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1144" name="Rectangle 3"/>
          <p:cNvSpPr>
            <a:spLocks noGrp="1" noChangeArrowheads="1"/>
          </p:cNvSpPr>
          <p:nvPr>
            <p:ph type="body" idx="1"/>
          </p:nvPr>
        </p:nvSpPr>
        <p:spPr>
          <a:xfrm>
            <a:off x="940170" y="4825112"/>
            <a:ext cx="5168161" cy="4583942"/>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08681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7846830-1E77-4A4D-BC9A-28EE738B793F}" type="slidenum">
              <a:rPr lang="en-US" sz="1300"/>
              <a:pPr algn="r" defTabSz="984666" eaLnBrk="0" hangingPunct="0"/>
              <a:t>3</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a:latin typeface="Times New Roman" pitchFamily="-108" charset="0"/>
            </a:endParaRPr>
          </a:p>
        </p:txBody>
      </p:sp>
    </p:spTree>
    <p:extLst>
      <p:ext uri="{BB962C8B-B14F-4D97-AF65-F5344CB8AC3E}">
        <p14:creationId xmlns:p14="http://schemas.microsoft.com/office/powerpoint/2010/main" val="3227099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3.7 Disaccharide (double sugar) formation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4188231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F84E366-814A-D541-B0A4-F656B4979259}" type="slidenum">
              <a:rPr lang="en-US" sz="1300"/>
              <a:pPr algn="r" defTabSz="984666" eaLnBrk="0" hangingPunct="0"/>
              <a:t>37</a:t>
            </a:fld>
            <a:endParaRPr lang="en-US" sz="1300" dirty="0"/>
          </a:p>
        </p:txBody>
      </p:sp>
      <p:sp>
        <p:nvSpPr>
          <p:cNvPr id="9523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959014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F84E366-814A-D541-B0A4-F656B4979259}" type="slidenum">
              <a:rPr lang="en-US" sz="1300"/>
              <a:pPr algn="r" defTabSz="984666" eaLnBrk="0" hangingPunct="0"/>
              <a:t>38</a:t>
            </a:fld>
            <a:endParaRPr lang="en-US" sz="1300" dirty="0"/>
          </a:p>
        </p:txBody>
      </p:sp>
      <p:sp>
        <p:nvSpPr>
          <p:cNvPr id="9523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01247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3.8 High-fructose corn syrup</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2084212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0F84E366-814A-D541-B0A4-F656B4979259}" type="slidenum">
              <a:rPr lang="en-US" sz="1300"/>
              <a:pPr algn="r" defTabSz="984666" eaLnBrk="0" hangingPunct="0"/>
              <a:t>40</a:t>
            </a:fld>
            <a:endParaRPr lang="en-US" sz="1300" dirty="0"/>
          </a:p>
        </p:txBody>
      </p:sp>
      <p:sp>
        <p:nvSpPr>
          <p:cNvPr id="9523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952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939760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59C80-1FCD-7646-8072-B0F60951AC38}" type="slidenum">
              <a:rPr lang="en-US" smtClean="0"/>
              <a:pPr/>
              <a:t>41</a:t>
            </a:fld>
            <a:endParaRPr lang="en-US" dirty="0"/>
          </a:p>
        </p:txBody>
      </p:sp>
    </p:spTree>
    <p:extLst>
      <p:ext uri="{BB962C8B-B14F-4D97-AF65-F5344CB8AC3E}">
        <p14:creationId xmlns:p14="http://schemas.microsoft.com/office/powerpoint/2010/main" val="2388769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8E2D456-9ECC-014E-967A-8403764089CD}" type="slidenum">
              <a:rPr lang="en-US" sz="1300"/>
              <a:pPr algn="r" defTabSz="984666" eaLnBrk="0" hangingPunct="0"/>
              <a:t>42</a:t>
            </a:fld>
            <a:endParaRPr lang="en-US" sz="1300" dirty="0"/>
          </a:p>
        </p:txBody>
      </p:sp>
      <p:sp>
        <p:nvSpPr>
          <p:cNvPr id="10342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343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02508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AAB0F07-7712-2B47-84AD-0311265B138D}" type="slidenum">
              <a:rPr lang="en-US" sz="1300"/>
              <a:pPr algn="r" defTabSz="984666" eaLnBrk="0" hangingPunct="0"/>
              <a:t>44</a:t>
            </a:fld>
            <a:endParaRPr lang="en-US" sz="1300" dirty="0"/>
          </a:p>
        </p:txBody>
      </p:sp>
      <p:sp>
        <p:nvSpPr>
          <p:cNvPr id="10547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547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301037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3.9-1 Three common polysaccharides (part 1: starch)</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788844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AAB0F07-7712-2B47-84AD-0311265B138D}" type="slidenum">
              <a:rPr lang="en-US" sz="1300"/>
              <a:pPr algn="r" defTabSz="984666" eaLnBrk="0" hangingPunct="0"/>
              <a:t>46</a:t>
            </a:fld>
            <a:endParaRPr lang="en-US" sz="1300" dirty="0"/>
          </a:p>
        </p:txBody>
      </p:sp>
      <p:sp>
        <p:nvSpPr>
          <p:cNvPr id="10547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547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9995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7846830-1E77-4A4D-BC9A-28EE738B793F}" type="slidenum">
              <a:rPr lang="en-US" sz="1300"/>
              <a:pPr algn="r" defTabSz="984666" eaLnBrk="0" hangingPunct="0"/>
              <a:t>4</a:t>
            </a:fld>
            <a:endParaRPr lang="en-US" sz="1300" dirty="0"/>
          </a:p>
        </p:txBody>
      </p:sp>
      <p:sp>
        <p:nvSpPr>
          <p:cNvPr id="2150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xfrm>
            <a:off x="940170" y="4837895"/>
            <a:ext cx="5168161" cy="4583941"/>
          </a:xfrm>
          <a:prstGeom prst="rect">
            <a:avLst/>
          </a:prstGeom>
          <a:solidFill>
            <a:srgbClr val="FFFFFF"/>
          </a:solidFill>
          <a:ln>
            <a:miter lim="800000"/>
            <a:headEnd/>
            <a:tailEnd/>
          </a:ln>
        </p:spPr>
        <p:txBody>
          <a:bodyPr lIns="98471" tIns="49236" rIns="98471" bIns="49236">
            <a:prstTxWarp prst="textNoShape">
              <a:avLst/>
            </a:prstTxWarp>
          </a:bodyPr>
          <a:lstStyle/>
          <a:p>
            <a:pPr eaLnBrk="1" hangingPunct="1"/>
            <a:endParaRPr lang="en-US" dirty="0">
              <a:latin typeface="Times New Roman" pitchFamily="-108" charset="0"/>
            </a:endParaRPr>
          </a:p>
        </p:txBody>
      </p:sp>
    </p:spTree>
    <p:extLst>
      <p:ext uri="{BB962C8B-B14F-4D97-AF65-F5344CB8AC3E}">
        <p14:creationId xmlns:p14="http://schemas.microsoft.com/office/powerpoint/2010/main" val="79905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3.9-2 Three common polysaccharides (part 2: glycogen)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492304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4AAB0F07-7712-2B47-84AD-0311265B138D}" type="slidenum">
              <a:rPr lang="en-US" sz="1300"/>
              <a:pPr algn="r" defTabSz="984666" eaLnBrk="0" hangingPunct="0"/>
              <a:t>48</a:t>
            </a:fld>
            <a:endParaRPr lang="en-US" sz="1300" dirty="0"/>
          </a:p>
        </p:txBody>
      </p:sp>
      <p:sp>
        <p:nvSpPr>
          <p:cNvPr id="105475"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0547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493887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3.9-3 Three common polysaccharides (part 3: cellulose)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956896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3.9-4 Three common polysaccharides (part 4: comparison of structure)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50</a:t>
            </a:fld>
            <a:endParaRPr lang="en-US">
              <a:solidFill>
                <a:srgbClr val="000000"/>
              </a:solidFill>
            </a:endParaRPr>
          </a:p>
        </p:txBody>
      </p:sp>
    </p:spTree>
    <p:extLst>
      <p:ext uri="{BB962C8B-B14F-4D97-AF65-F5344CB8AC3E}">
        <p14:creationId xmlns:p14="http://schemas.microsoft.com/office/powerpoint/2010/main" val="46759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28882C56-0F35-0247-A7FB-0EE15D0FD8A0}" type="slidenum">
              <a:rPr lang="en-US" sz="1300"/>
              <a:pPr algn="r" defTabSz="984666" eaLnBrk="0" hangingPunct="0"/>
              <a:t>52</a:t>
            </a:fld>
            <a:endParaRPr lang="en-US" sz="1300" dirty="0"/>
          </a:p>
        </p:txBody>
      </p:sp>
      <p:sp>
        <p:nvSpPr>
          <p:cNvPr id="119811"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56750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3.10 The separation of hydrophobic (oil) and hydrophilic (vinegar) components in salad dressing</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53</a:t>
            </a:fld>
            <a:endParaRPr lang="en-US">
              <a:solidFill>
                <a:srgbClr val="000000"/>
              </a:solidFill>
            </a:endParaRPr>
          </a:p>
        </p:txBody>
      </p:sp>
    </p:spTree>
    <p:extLst>
      <p:ext uri="{BB962C8B-B14F-4D97-AF65-F5344CB8AC3E}">
        <p14:creationId xmlns:p14="http://schemas.microsoft.com/office/powerpoint/2010/main" val="2819705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28882C56-0F35-0247-A7FB-0EE15D0FD8A0}" type="slidenum">
              <a:rPr lang="en-US" sz="1300"/>
              <a:pPr algn="r" defTabSz="984666" eaLnBrk="0" hangingPunct="0"/>
              <a:t>54</a:t>
            </a:fld>
            <a:endParaRPr lang="en-US" sz="1300" dirty="0"/>
          </a:p>
        </p:txBody>
      </p:sp>
      <p:sp>
        <p:nvSpPr>
          <p:cNvPr id="119811"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19814"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97213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55</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560483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3.11 The synthesis and structure of a triglyceride </a:t>
            </a:r>
            <a:r>
              <a:rPr lang="en-US" sz="700" dirty="0" smtClean="0">
                <a:latin typeface="Arial" pitchFamily="34" charset="0"/>
                <a:ea typeface="ＭＳ Ｐゴシック" charset="0"/>
                <a:cs typeface="Arial" pitchFamily="34" charset="0"/>
              </a:rPr>
              <a:t>molecule</a:t>
            </a:r>
          </a:p>
          <a:p>
            <a:pPr defTabSz="506852">
              <a:defRPr/>
            </a:pPr>
            <a:endParaRPr lang="en-US" sz="700" dirty="0" smtClean="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57</a:t>
            </a:fld>
            <a:endParaRPr lang="en-US">
              <a:solidFill>
                <a:srgbClr val="000000"/>
              </a:solidFill>
            </a:endParaRPr>
          </a:p>
        </p:txBody>
      </p:sp>
    </p:spTree>
    <p:extLst>
      <p:ext uri="{BB962C8B-B14F-4D97-AF65-F5344CB8AC3E}">
        <p14:creationId xmlns:p14="http://schemas.microsoft.com/office/powerpoint/2010/main" val="2173524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58</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2816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F8ABA01-2F28-E341-B64D-37402B32DDD5}" type="slidenum">
              <a:rPr lang="en-US" sz="1300"/>
              <a:pPr algn="r" defTabSz="984666" eaLnBrk="0" hangingPunct="0"/>
              <a:t>5</a:t>
            </a:fld>
            <a:endParaRPr lang="en-US" sz="1300" dirty="0"/>
          </a:p>
        </p:txBody>
      </p:sp>
      <p:sp>
        <p:nvSpPr>
          <p:cNvPr id="25603"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5604"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3637355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59</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332355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60</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62978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3.12 Types of fats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61</a:t>
            </a:fld>
            <a:endParaRPr lang="en-US">
              <a:solidFill>
                <a:srgbClr val="000000"/>
              </a:solidFill>
            </a:endParaRPr>
          </a:p>
        </p:txBody>
      </p:sp>
    </p:spTree>
    <p:extLst>
      <p:ext uri="{BB962C8B-B14F-4D97-AF65-F5344CB8AC3E}">
        <p14:creationId xmlns:p14="http://schemas.microsoft.com/office/powerpoint/2010/main" val="2271231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62</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606337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75B42C82-6448-EC4B-92F6-71305AB96F88}" type="slidenum">
              <a:rPr lang="en-US" sz="1300"/>
              <a:pPr algn="r" defTabSz="984666" eaLnBrk="0" hangingPunct="0"/>
              <a:t>63</a:t>
            </a:fld>
            <a:endParaRPr lang="en-US" sz="1300" dirty="0"/>
          </a:p>
        </p:txBody>
      </p:sp>
      <p:sp>
        <p:nvSpPr>
          <p:cNvPr id="123907"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2391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5467744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578C860-5938-BA45-B2DF-BB5648855D05}" type="slidenum">
              <a:rPr lang="en-US" sz="1300"/>
              <a:pPr algn="r" defTabSz="984666" eaLnBrk="0" hangingPunct="0"/>
              <a:t>66</a:t>
            </a:fld>
            <a:endParaRPr lang="en-US" sz="1300" dirty="0"/>
          </a:p>
        </p:txBody>
      </p:sp>
      <p:sp>
        <p:nvSpPr>
          <p:cNvPr id="1464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64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2040996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578C860-5938-BA45-B2DF-BB5648855D05}" type="slidenum">
              <a:rPr lang="en-US" sz="1300"/>
              <a:pPr algn="r" defTabSz="984666" eaLnBrk="0" hangingPunct="0"/>
              <a:t>67</a:t>
            </a:fld>
            <a:endParaRPr lang="en-US" sz="1300" dirty="0"/>
          </a:p>
        </p:txBody>
      </p:sp>
      <p:sp>
        <p:nvSpPr>
          <p:cNvPr id="1464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64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200470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3.13 Examples of steroids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68</a:t>
            </a:fld>
            <a:endParaRPr lang="en-US">
              <a:solidFill>
                <a:srgbClr val="000000"/>
              </a:solidFill>
            </a:endParaRPr>
          </a:p>
        </p:txBody>
      </p:sp>
    </p:spTree>
    <p:extLst>
      <p:ext uri="{BB962C8B-B14F-4D97-AF65-F5344CB8AC3E}">
        <p14:creationId xmlns:p14="http://schemas.microsoft.com/office/powerpoint/2010/main" val="2048958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578C860-5938-BA45-B2DF-BB5648855D05}" type="slidenum">
              <a:rPr lang="en-US" sz="1300"/>
              <a:pPr algn="r" defTabSz="984666" eaLnBrk="0" hangingPunct="0"/>
              <a:t>69</a:t>
            </a:fld>
            <a:endParaRPr lang="en-US" sz="1300" dirty="0"/>
          </a:p>
        </p:txBody>
      </p:sp>
      <p:sp>
        <p:nvSpPr>
          <p:cNvPr id="1464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64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289696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578C860-5938-BA45-B2DF-BB5648855D05}" type="slidenum">
              <a:rPr lang="en-US" sz="1300"/>
              <a:pPr algn="r" defTabSz="984666" eaLnBrk="0" hangingPunct="0"/>
              <a:t>70</a:t>
            </a:fld>
            <a:endParaRPr lang="en-US" sz="1300" dirty="0"/>
          </a:p>
        </p:txBody>
      </p:sp>
      <p:sp>
        <p:nvSpPr>
          <p:cNvPr id="14643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4643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08331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AF8ABA01-2F28-E341-B64D-37402B32DDD5}" type="slidenum">
              <a:rPr lang="en-US" sz="1300"/>
              <a:pPr algn="r" defTabSz="984666" eaLnBrk="0" hangingPunct="0"/>
              <a:t>6</a:t>
            </a:fld>
            <a:endParaRPr lang="en-US" sz="1300" dirty="0"/>
          </a:p>
        </p:txBody>
      </p:sp>
      <p:sp>
        <p:nvSpPr>
          <p:cNvPr id="25603" name="Rectangle 2"/>
          <p:cNvSpPr>
            <a:spLocks noGrp="1" noRot="1" noChangeAspect="1" noChangeArrowheads="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5604"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7399453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90BB053-42F4-7D43-A147-48C46E00D035}" type="slidenum">
              <a:rPr lang="en-US" sz="1300"/>
              <a:pPr algn="r" defTabSz="984666" eaLnBrk="0" hangingPunct="0"/>
              <a:t>75</a:t>
            </a:fld>
            <a:endParaRPr lang="en-US" sz="1300" dirty="0"/>
          </a:p>
        </p:txBody>
      </p:sp>
      <p:sp>
        <p:nvSpPr>
          <p:cNvPr id="15462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5463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740862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3.15 Some of the varied roles played by proteins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76</a:t>
            </a:fld>
            <a:endParaRPr lang="en-US">
              <a:solidFill>
                <a:srgbClr val="000000"/>
              </a:solidFill>
            </a:endParaRPr>
          </a:p>
        </p:txBody>
      </p:sp>
    </p:spTree>
    <p:extLst>
      <p:ext uri="{BB962C8B-B14F-4D97-AF65-F5344CB8AC3E}">
        <p14:creationId xmlns:p14="http://schemas.microsoft.com/office/powerpoint/2010/main" val="2999152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3602DFA-10E9-6B4F-9BFD-3C790DD8142A}" type="slidenum">
              <a:rPr lang="en-US" sz="1300"/>
              <a:pPr algn="r" defTabSz="984666" eaLnBrk="0" hangingPunct="0"/>
              <a:t>77</a:t>
            </a:fld>
            <a:endParaRPr lang="en-US" sz="1300" dirty="0"/>
          </a:p>
        </p:txBody>
      </p:sp>
      <p:sp>
        <p:nvSpPr>
          <p:cNvPr id="16896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6896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407343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3602DFA-10E9-6B4F-9BFD-3C790DD8142A}" type="slidenum">
              <a:rPr lang="en-US" sz="1300"/>
              <a:pPr algn="r" defTabSz="984666" eaLnBrk="0" hangingPunct="0"/>
              <a:t>78</a:t>
            </a:fld>
            <a:endParaRPr lang="en-US" sz="1300" dirty="0"/>
          </a:p>
        </p:txBody>
      </p:sp>
      <p:sp>
        <p:nvSpPr>
          <p:cNvPr id="16896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6896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235626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3.16-1 Amino acids (part 1: general structure)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79</a:t>
            </a:fld>
            <a:endParaRPr lang="en-US">
              <a:solidFill>
                <a:srgbClr val="000000"/>
              </a:solidFill>
            </a:endParaRPr>
          </a:p>
        </p:txBody>
      </p:sp>
    </p:spTree>
    <p:extLst>
      <p:ext uri="{BB962C8B-B14F-4D97-AF65-F5344CB8AC3E}">
        <p14:creationId xmlns:p14="http://schemas.microsoft.com/office/powerpoint/2010/main" val="814438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83602DFA-10E9-6B4F-9BFD-3C790DD8142A}" type="slidenum">
              <a:rPr lang="en-US" sz="1300"/>
              <a:pPr algn="r" defTabSz="984666" eaLnBrk="0" hangingPunct="0"/>
              <a:t>80</a:t>
            </a:fld>
            <a:endParaRPr lang="en-US" sz="1300" dirty="0"/>
          </a:p>
        </p:txBody>
      </p:sp>
      <p:sp>
        <p:nvSpPr>
          <p:cNvPr id="168963"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68966"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502821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3.16-2 Amino acids (part 2: side chain examples)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81</a:t>
            </a:fld>
            <a:endParaRPr lang="en-US">
              <a:solidFill>
                <a:srgbClr val="000000"/>
              </a:solidFill>
            </a:endParaRPr>
          </a:p>
        </p:txBody>
      </p:sp>
    </p:spTree>
    <p:extLst>
      <p:ext uri="{BB962C8B-B14F-4D97-AF65-F5344CB8AC3E}">
        <p14:creationId xmlns:p14="http://schemas.microsoft.com/office/powerpoint/2010/main" val="752703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DBA3BB3E-E482-D846-A753-C714D2BD4A98}" type="slidenum">
              <a:rPr lang="en-US" sz="1300"/>
              <a:pPr algn="r" defTabSz="984666" eaLnBrk="0" hangingPunct="0"/>
              <a:t>82</a:t>
            </a:fld>
            <a:endParaRPr lang="en-US" sz="1300" dirty="0"/>
          </a:p>
        </p:txBody>
      </p:sp>
      <p:sp>
        <p:nvSpPr>
          <p:cNvPr id="17715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7715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575510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3.17-s2 Joining amino acids (step 2)</a:t>
            </a:r>
          </a:p>
          <a:p>
            <a:endParaRPr lang="en-US" dirty="0">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84</a:t>
            </a:fld>
            <a:endParaRPr lang="en-US">
              <a:solidFill>
                <a:srgbClr val="000000"/>
              </a:solidFill>
            </a:endParaRPr>
          </a:p>
        </p:txBody>
      </p:sp>
    </p:spTree>
    <p:extLst>
      <p:ext uri="{BB962C8B-B14F-4D97-AF65-F5344CB8AC3E}">
        <p14:creationId xmlns:p14="http://schemas.microsoft.com/office/powerpoint/2010/main" val="342457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60113D27-5669-EF46-9425-7CB0BDEC6ADE}" type="slidenum">
              <a:rPr lang="en-US" sz="1300"/>
              <a:pPr algn="r" defTabSz="984666" eaLnBrk="0" hangingPunct="0"/>
              <a:t>85</a:t>
            </a:fld>
            <a:endParaRPr lang="en-US" sz="1300" dirty="0"/>
          </a:p>
        </p:txBody>
      </p:sp>
      <p:sp>
        <p:nvSpPr>
          <p:cNvPr id="18329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83302"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71813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 Variations in carbon skeletons</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13342251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C2D13E8-9F1E-7E4E-9E40-0DEAD471FCC3}" type="slidenum">
              <a:rPr lang="en-US" sz="1300"/>
              <a:pPr algn="r" defTabSz="984666" eaLnBrk="0" hangingPunct="0"/>
              <a:t>86</a:t>
            </a:fld>
            <a:endParaRPr lang="en-US" sz="1300" dirty="0"/>
          </a:p>
        </p:txBody>
      </p:sp>
      <p:sp>
        <p:nvSpPr>
          <p:cNvPr id="18739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8739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763614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3.18 The structure of a protein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87</a:t>
            </a:fld>
            <a:endParaRPr lang="en-US">
              <a:solidFill>
                <a:srgbClr val="000000"/>
              </a:solidFill>
            </a:endParaRPr>
          </a:p>
        </p:txBody>
      </p:sp>
    </p:spTree>
    <p:extLst>
      <p:ext uri="{BB962C8B-B14F-4D97-AF65-F5344CB8AC3E}">
        <p14:creationId xmlns:p14="http://schemas.microsoft.com/office/powerpoint/2010/main" val="2008060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9C2D13E8-9F1E-7E4E-9E40-0DEAD471FCC3}" type="slidenum">
              <a:rPr lang="en-US" sz="1300"/>
              <a:pPr algn="r" defTabSz="984666" eaLnBrk="0" hangingPunct="0"/>
              <a:t>89</a:t>
            </a:fld>
            <a:endParaRPr lang="en-US" sz="1300" dirty="0"/>
          </a:p>
        </p:txBody>
      </p:sp>
      <p:sp>
        <p:nvSpPr>
          <p:cNvPr id="187395"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87398"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5653462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3.19 A single amino acid substitution in a protein causes sickle-cell disease</a:t>
            </a: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90</a:t>
            </a:fld>
            <a:endParaRPr lang="en-US">
              <a:solidFill>
                <a:srgbClr val="000000"/>
              </a:solidFill>
            </a:endParaRPr>
          </a:p>
        </p:txBody>
      </p:sp>
    </p:spTree>
    <p:extLst>
      <p:ext uri="{BB962C8B-B14F-4D97-AF65-F5344CB8AC3E}">
        <p14:creationId xmlns:p14="http://schemas.microsoft.com/office/powerpoint/2010/main" val="42541522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5BBCEF7-0BA1-084C-A3CD-1D6DB75DD0DF}" type="slidenum">
              <a:rPr lang="en-US" sz="1300"/>
              <a:pPr algn="r" defTabSz="984666" eaLnBrk="0" hangingPunct="0"/>
              <a:t>91</a:t>
            </a:fld>
            <a:endParaRPr lang="en-US" sz="1300" dirty="0"/>
          </a:p>
        </p:txBody>
      </p:sp>
      <p:sp>
        <p:nvSpPr>
          <p:cNvPr id="19558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9559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4210365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3.20 How an improperly folded protein can lead to brain </a:t>
            </a:r>
            <a:r>
              <a:rPr lang="en-US" sz="700" dirty="0" smtClean="0">
                <a:latin typeface="Arial" pitchFamily="34" charset="0"/>
                <a:ea typeface="ＭＳ Ｐゴシック" charset="0"/>
                <a:cs typeface="Arial" pitchFamily="34" charset="0"/>
              </a:rPr>
              <a:t>disease</a:t>
            </a:r>
          </a:p>
          <a:p>
            <a:pPr defTabSz="506852">
              <a:defRPr/>
            </a:pPr>
            <a:endParaRPr lang="en-US" sz="700" dirty="0" smtClean="0">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92</a:t>
            </a:fld>
            <a:endParaRPr lang="en-US">
              <a:solidFill>
                <a:srgbClr val="000000"/>
              </a:solidFill>
            </a:endParaRPr>
          </a:p>
        </p:txBody>
      </p:sp>
    </p:spTree>
    <p:extLst>
      <p:ext uri="{BB962C8B-B14F-4D97-AF65-F5344CB8AC3E}">
        <p14:creationId xmlns:p14="http://schemas.microsoft.com/office/powerpoint/2010/main" val="933074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5BBCEF7-0BA1-084C-A3CD-1D6DB75DD0DF}" type="slidenum">
              <a:rPr lang="en-US" sz="1300"/>
              <a:pPr algn="r" defTabSz="984666" eaLnBrk="0" hangingPunct="0"/>
              <a:t>93</a:t>
            </a:fld>
            <a:endParaRPr lang="en-US" sz="1300" dirty="0"/>
          </a:p>
        </p:txBody>
      </p:sp>
      <p:sp>
        <p:nvSpPr>
          <p:cNvPr id="19558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19559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440263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94</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676025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95</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21134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96</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415060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E99EE81F-D6F3-DC4F-AD5C-4BC36DB2D845}" type="slidenum">
              <a:rPr lang="en-US" sz="1300"/>
              <a:pPr algn="r" defTabSz="984666" eaLnBrk="0" hangingPunct="0"/>
              <a:t>9</a:t>
            </a:fld>
            <a:endParaRPr lang="en-US" sz="1300" dirty="0"/>
          </a:p>
        </p:txBody>
      </p:sp>
      <p:sp>
        <p:nvSpPr>
          <p:cNvPr id="43929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43930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8405990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Arial" pitchFamily="34" charset="0"/>
                <a:ea typeface="ＭＳ Ｐゴシック" charset="0"/>
                <a:cs typeface="Arial" pitchFamily="34" charset="0"/>
              </a:rPr>
              <a:t>Figure 3.21 Building a protein</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97</a:t>
            </a:fld>
            <a:endParaRPr lang="en-US">
              <a:solidFill>
                <a:srgbClr val="000000"/>
              </a:solidFill>
            </a:endParaRPr>
          </a:p>
        </p:txBody>
      </p:sp>
    </p:spTree>
    <p:extLst>
      <p:ext uri="{BB962C8B-B14F-4D97-AF65-F5344CB8AC3E}">
        <p14:creationId xmlns:p14="http://schemas.microsoft.com/office/powerpoint/2010/main" val="36071908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98</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2741104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3.22 A DNA nucleotide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99</a:t>
            </a:fld>
            <a:endParaRPr lang="en-US">
              <a:solidFill>
                <a:srgbClr val="000000"/>
              </a:solidFill>
            </a:endParaRPr>
          </a:p>
        </p:txBody>
      </p:sp>
    </p:spTree>
    <p:extLst>
      <p:ext uri="{BB962C8B-B14F-4D97-AF65-F5344CB8AC3E}">
        <p14:creationId xmlns:p14="http://schemas.microsoft.com/office/powerpoint/2010/main" val="25064719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100</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1048103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3.23 The nitrogenous bases of DNA</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101</a:t>
            </a:fld>
            <a:endParaRPr lang="en-US">
              <a:solidFill>
                <a:srgbClr val="000000"/>
              </a:solidFill>
            </a:endParaRPr>
          </a:p>
        </p:txBody>
      </p:sp>
    </p:spTree>
    <p:extLst>
      <p:ext uri="{BB962C8B-B14F-4D97-AF65-F5344CB8AC3E}">
        <p14:creationId xmlns:p14="http://schemas.microsoft.com/office/powerpoint/2010/main" val="983739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102</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7912612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3.24 The structure of DNA</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104</a:t>
            </a:fld>
            <a:endParaRPr lang="en-US">
              <a:solidFill>
                <a:srgbClr val="000000"/>
              </a:solidFill>
            </a:endParaRPr>
          </a:p>
        </p:txBody>
      </p:sp>
    </p:spTree>
    <p:extLst>
      <p:ext uri="{BB962C8B-B14F-4D97-AF65-F5344CB8AC3E}">
        <p14:creationId xmlns:p14="http://schemas.microsoft.com/office/powerpoint/2010/main" val="34884448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105</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4178977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3.24 The structure of DNA</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106</a:t>
            </a:fld>
            <a:endParaRPr lang="en-US">
              <a:solidFill>
                <a:srgbClr val="000000"/>
              </a:solidFill>
            </a:endParaRPr>
          </a:p>
        </p:txBody>
      </p:sp>
    </p:spTree>
    <p:extLst>
      <p:ext uri="{BB962C8B-B14F-4D97-AF65-F5344CB8AC3E}">
        <p14:creationId xmlns:p14="http://schemas.microsoft.com/office/powerpoint/2010/main" val="3488444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107</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340608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10F04719-BC1E-F24D-B3CF-F88233C3CA83}" type="slidenum">
              <a:rPr lang="en-US" sz="1300"/>
              <a:pPr algn="r" defTabSz="984666" eaLnBrk="0" hangingPunct="0"/>
              <a:t>10</a:t>
            </a:fld>
            <a:endParaRPr lang="en-US" sz="1300" dirty="0"/>
          </a:p>
        </p:txBody>
      </p:sp>
      <p:sp>
        <p:nvSpPr>
          <p:cNvPr id="39939"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39940" name="Rectangle 3"/>
          <p:cNvSpPr>
            <a:spLocks noGrp="1" noChangeArrowheads="1"/>
          </p:cNvSpPr>
          <p:nvPr>
            <p:ph type="body" idx="1"/>
          </p:nvPr>
        </p:nvSpPr>
        <p:spPr bwMode="auto">
          <a:xfrm>
            <a:off x="940170" y="4837895"/>
            <a:ext cx="5168161" cy="4583941"/>
          </a:xfrm>
          <a:prstGeom prst="rect">
            <a:avLst/>
          </a:prstGeom>
          <a:solidFill>
            <a:srgbClr val="FFFFFF"/>
          </a:solidFill>
          <a:ln>
            <a:solidFill>
              <a:srgbClr val="000000"/>
            </a:solidFill>
            <a:miter lim="800000"/>
            <a:headEnd/>
            <a:tailEnd/>
          </a:ln>
        </p:spPr>
        <p:txBody>
          <a:bodyPr lIns="98471" tIns="49236" rIns="98471" bIns="49236">
            <a:prstTxWarp prst="textNoShape">
              <a:avLst/>
            </a:prstTxWarp>
          </a:bodyPr>
          <a:lstStyle/>
          <a:p>
            <a:endParaRPr lang="en-US" dirty="0">
              <a:latin typeface="Times New Roman" pitchFamily="-108" charset="0"/>
            </a:endParaRPr>
          </a:p>
        </p:txBody>
      </p:sp>
    </p:spTree>
    <p:extLst>
      <p:ext uri="{BB962C8B-B14F-4D97-AF65-F5344CB8AC3E}">
        <p14:creationId xmlns:p14="http://schemas.microsoft.com/office/powerpoint/2010/main" val="6806333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994335" y="9675789"/>
            <a:ext cx="3054165" cy="509611"/>
          </a:xfrm>
          <a:prstGeom prst="rect">
            <a:avLst/>
          </a:prstGeom>
          <a:noFill/>
          <a:ln w="9525">
            <a:noFill/>
            <a:miter lim="800000"/>
            <a:headEnd/>
            <a:tailEnd/>
          </a:ln>
        </p:spPr>
        <p:txBody>
          <a:bodyPr lIns="98471" tIns="49236" rIns="98471" bIns="49236" anchor="b">
            <a:prstTxWarp prst="textNoShape">
              <a:avLst/>
            </a:prstTxWarp>
          </a:bodyPr>
          <a:lstStyle/>
          <a:p>
            <a:pPr algn="r" defTabSz="984666" eaLnBrk="0" hangingPunct="0"/>
            <a:fld id="{FDF585C5-7B7B-8448-8D89-C86B24E82763}" type="slidenum">
              <a:rPr lang="en-US" sz="1300"/>
              <a:pPr algn="r" defTabSz="984666" eaLnBrk="0" hangingPunct="0"/>
              <a:t>108</a:t>
            </a:fld>
            <a:endParaRPr lang="en-US" sz="1300" dirty="0"/>
          </a:p>
        </p:txBody>
      </p:sp>
      <p:sp>
        <p:nvSpPr>
          <p:cNvPr id="216067" name="Rectangle 2"/>
          <p:cNvSpPr>
            <a:spLocks noGrp="1" noRot="1" noChangeAspect="1" noChangeArrowheads="1" noTextEdit="1"/>
          </p:cNvSpPr>
          <p:nvPr>
            <p:ph type="sldImg"/>
          </p:nvPr>
        </p:nvSpPr>
        <p:spPr bwMode="auto">
          <a:xfrm>
            <a:off x="977900" y="763588"/>
            <a:ext cx="5092700" cy="3819525"/>
          </a:xfrm>
          <a:prstGeom prst="rect">
            <a:avLst/>
          </a:prstGeom>
          <a:solidFill>
            <a:srgbClr val="FFFFFF"/>
          </a:solidFill>
          <a:ln>
            <a:solidFill>
              <a:srgbClr val="000000"/>
            </a:solidFill>
            <a:miter lim="800000"/>
            <a:headEnd/>
            <a:tailEnd/>
          </a:ln>
        </p:spPr>
      </p:sp>
      <p:sp>
        <p:nvSpPr>
          <p:cNvPr id="216070" name="Rectangle 3"/>
          <p:cNvSpPr>
            <a:spLocks noGrp="1" noChangeArrowheads="1"/>
          </p:cNvSpPr>
          <p:nvPr>
            <p:ph type="body" idx="1"/>
          </p:nvPr>
        </p:nvSpPr>
        <p:spPr>
          <a:xfrm>
            <a:off x="940170" y="4837895"/>
            <a:ext cx="5168161" cy="4583941"/>
          </a:xfrm>
          <a:solidFill>
            <a:srgbClr val="FFFFFF"/>
          </a:solidFill>
          <a:ln>
            <a:solidFill>
              <a:srgbClr val="000000"/>
            </a:solidFill>
          </a:ln>
        </p:spPr>
        <p:txBody>
          <a:bodyPr lIns="98471" tIns="49236" rIns="98471" bIns="49236"/>
          <a:lstStyle/>
          <a:p>
            <a:endParaRPr lang="en-US" dirty="0">
              <a:latin typeface="Times New Roman" pitchFamily="-108" charset="0"/>
            </a:endParaRPr>
          </a:p>
        </p:txBody>
      </p:sp>
    </p:spTree>
    <p:extLst>
      <p:ext uri="{BB962C8B-B14F-4D97-AF65-F5344CB8AC3E}">
        <p14:creationId xmlns:p14="http://schemas.microsoft.com/office/powerpoint/2010/main" val="29714148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3.25 An RNA nucleotide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109</a:t>
            </a:fld>
            <a:endParaRPr lang="en-US">
              <a:solidFill>
                <a:srgbClr val="000000"/>
              </a:solidFill>
            </a:endParaRPr>
          </a:p>
        </p:txBody>
      </p:sp>
    </p:spTree>
    <p:extLst>
      <p:ext uri="{BB962C8B-B14F-4D97-AF65-F5344CB8AC3E}">
        <p14:creationId xmlns:p14="http://schemas.microsoft.com/office/powerpoint/2010/main" val="32562899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3.26 A genetic cause of lactose intolerance</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110</a:t>
            </a:fld>
            <a:endParaRPr lang="en-US">
              <a:solidFill>
                <a:srgbClr val="000000"/>
              </a:solidFill>
            </a:endParaRPr>
          </a:p>
        </p:txBody>
      </p:sp>
    </p:spTree>
    <p:extLst>
      <p:ext uri="{BB962C8B-B14F-4D97-AF65-F5344CB8AC3E}">
        <p14:creationId xmlns:p14="http://schemas.microsoft.com/office/powerpoint/2010/main" val="26002535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3.4 Synthesis and breakdown of polymers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112</a:t>
            </a:fld>
            <a:endParaRPr lang="en-US">
              <a:solidFill>
                <a:srgbClr val="000000"/>
              </a:solidFill>
            </a:endParaRPr>
          </a:p>
        </p:txBody>
      </p:sp>
    </p:spTree>
    <p:extLst>
      <p:ext uri="{BB962C8B-B14F-4D97-AF65-F5344CB8AC3E}">
        <p14:creationId xmlns:p14="http://schemas.microsoft.com/office/powerpoint/2010/main" val="9434621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3.9 Three common polysaccharides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113</a:t>
            </a:fld>
            <a:endParaRPr lang="en-US">
              <a:solidFill>
                <a:srgbClr val="000000"/>
              </a:solidFill>
            </a:endParaRPr>
          </a:p>
        </p:txBody>
      </p:sp>
    </p:spTree>
    <p:extLst>
      <p:ext uri="{BB962C8B-B14F-4D97-AF65-F5344CB8AC3E}">
        <p14:creationId xmlns:p14="http://schemas.microsoft.com/office/powerpoint/2010/main" val="28420615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3.16 Amino acids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114</a:t>
            </a:fld>
            <a:endParaRPr lang="en-US">
              <a:solidFill>
                <a:srgbClr val="000000"/>
              </a:solidFill>
            </a:endParaRPr>
          </a:p>
        </p:txBody>
      </p:sp>
    </p:spTree>
    <p:extLst>
      <p:ext uri="{BB962C8B-B14F-4D97-AF65-F5344CB8AC3E}">
        <p14:creationId xmlns:p14="http://schemas.microsoft.com/office/powerpoint/2010/main" val="22443725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3.24 The structure of DNA</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115</a:t>
            </a:fld>
            <a:endParaRPr lang="en-US">
              <a:solidFill>
                <a:srgbClr val="000000"/>
              </a:solidFill>
            </a:endParaRPr>
          </a:p>
        </p:txBody>
      </p:sp>
    </p:spTree>
    <p:extLst>
      <p:ext uri="{BB962C8B-B14F-4D97-AF65-F5344CB8AC3E}">
        <p14:creationId xmlns:p14="http://schemas.microsoft.com/office/powerpoint/2010/main" val="34884448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3.UN01 Summary of key concepts: polymers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116</a:t>
            </a:fld>
            <a:endParaRPr lang="en-US">
              <a:solidFill>
                <a:srgbClr val="000000"/>
              </a:solidFill>
            </a:endParaRPr>
          </a:p>
        </p:txBody>
      </p:sp>
    </p:spTree>
    <p:extLst>
      <p:ext uri="{BB962C8B-B14F-4D97-AF65-F5344CB8AC3E}">
        <p14:creationId xmlns:p14="http://schemas.microsoft.com/office/powerpoint/2010/main" val="27495360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3.UN02 Summary of key concepts: large biological molecules</a:t>
            </a: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117</a:t>
            </a:fld>
            <a:endParaRPr lang="en-US">
              <a:solidFill>
                <a:srgbClr val="000000"/>
              </a:solidFill>
            </a:endParaRPr>
          </a:p>
        </p:txBody>
      </p:sp>
    </p:spTree>
    <p:extLst>
      <p:ext uri="{BB962C8B-B14F-4D97-AF65-F5344CB8AC3E}">
        <p14:creationId xmlns:p14="http://schemas.microsoft.com/office/powerpoint/2010/main" val="2175129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06852">
              <a:defRPr/>
            </a:pPr>
            <a:r>
              <a:rPr lang="en-US" sz="700" dirty="0">
                <a:latin typeface="Arial" pitchFamily="34" charset="0"/>
                <a:ea typeface="ＭＳ Ｐゴシック" charset="0"/>
                <a:cs typeface="Arial" pitchFamily="34" charset="0"/>
              </a:rPr>
              <a:t>Figure 3.UN02a Summary of key concepts: large biological molecules (part 1: carbohydrates)</a:t>
            </a:r>
          </a:p>
        </p:txBody>
      </p:sp>
      <p:sp>
        <p:nvSpPr>
          <p:cNvPr id="4" name="Slide Number Placeholder 3"/>
          <p:cNvSpPr>
            <a:spLocks noGrp="1"/>
          </p:cNvSpPr>
          <p:nvPr>
            <p:ph type="sldNum" sz="quarter" idx="10"/>
          </p:nvPr>
        </p:nvSpPr>
        <p:spPr/>
        <p:txBody>
          <a:bodyPr/>
          <a:lstStyle/>
          <a:p>
            <a:pPr>
              <a:defRPr/>
            </a:pPr>
            <a:fld id="{AD33B75E-551A-C34B-8A90-916D06393212}" type="slidenum">
              <a:rPr lang="en-US">
                <a:solidFill>
                  <a:srgbClr val="000000"/>
                </a:solidFill>
              </a:rPr>
              <a:pPr>
                <a:defRPr/>
              </a:pPr>
              <a:t>118</a:t>
            </a:fld>
            <a:endParaRPr lang="en-US">
              <a:solidFill>
                <a:srgbClr val="000000"/>
              </a:solidFill>
            </a:endParaRPr>
          </a:p>
        </p:txBody>
      </p:sp>
    </p:spTree>
    <p:extLst>
      <p:ext uri="{BB962C8B-B14F-4D97-AF65-F5344CB8AC3E}">
        <p14:creationId xmlns:p14="http://schemas.microsoft.com/office/powerpoint/2010/main" val="717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147412"/>
            <a:ext cx="5486400" cy="3726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2980944"/>
          </a:xfrm>
          <a:prstGeom prst="rect">
            <a:avLst/>
          </a:prstGeom>
        </p:spPr>
      </p:pic>
      <p:sp>
        <p:nvSpPr>
          <p:cNvPr id="2" name="Title 1"/>
          <p:cNvSpPr>
            <a:spLocks noGrp="1"/>
          </p:cNvSpPr>
          <p:nvPr>
            <p:ph type="ctrTitle"/>
          </p:nvPr>
        </p:nvSpPr>
        <p:spPr>
          <a:xfrm>
            <a:off x="4680153" y="142275"/>
            <a:ext cx="4367981" cy="2387600"/>
          </a:xfrm>
        </p:spPr>
        <p:txBody>
          <a:bodyPr anchor="b"/>
          <a:lstStyle>
            <a:lvl1pPr algn="ctr">
              <a:defRPr sz="6000">
                <a:solidFill>
                  <a:schemeClr val="tx1"/>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6143" y="3489706"/>
            <a:ext cx="6502812" cy="1655762"/>
          </a:xfrm>
        </p:spPr>
        <p:txBody>
          <a:bodyPr>
            <a:normAutofit/>
          </a:bodyPr>
          <a:lstStyle>
            <a:lvl1pPr marL="0" indent="0" algn="ctr">
              <a:buNone/>
              <a:defRPr sz="4400" b="1">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6057900" y="6492875"/>
            <a:ext cx="3086100" cy="365125"/>
          </a:xfrm>
        </p:spPr>
        <p:txBody>
          <a:bodyPr/>
          <a:lstStyle>
            <a:lvl1pPr algn="r">
              <a:defRPr sz="1000">
                <a:solidFill>
                  <a:schemeClr val="tx1"/>
                </a:solidFill>
                <a:latin typeface="Arial" panose="020B0604020202020204" pitchFamily="34" charset="0"/>
                <a:cs typeface="Arial" panose="020B0604020202020204" pitchFamily="34" charset="0"/>
              </a:defRPr>
            </a:lvl1pPr>
          </a:lstStyle>
          <a:p>
            <a:r>
              <a:rPr lang="en-US"/>
              <a:t>© 2016 Pearson Education, Inc.</a:t>
            </a:r>
            <a:endParaRPr lang="en-US" dirty="0"/>
          </a:p>
        </p:txBody>
      </p:sp>
      <p:sp>
        <p:nvSpPr>
          <p:cNvPr id="11" name="Text Box 39"/>
          <p:cNvSpPr txBox="1">
            <a:spLocks noChangeArrowheads="1"/>
          </p:cNvSpPr>
          <p:nvPr/>
        </p:nvSpPr>
        <p:spPr bwMode="auto">
          <a:xfrm>
            <a:off x="71074" y="5575444"/>
            <a:ext cx="7306756" cy="1200329"/>
          </a:xfrm>
          <a:prstGeom prst="rect">
            <a:avLst/>
          </a:prstGeom>
          <a:noFill/>
          <a:ln w="9525">
            <a:noFill/>
            <a:miter lim="800000"/>
            <a:headEnd/>
            <a:tailEnd/>
          </a:ln>
          <a:effectLst/>
        </p:spPr>
        <p:txBody>
          <a:bodyPr wrap="square">
            <a:prstTxWarp prst="textNoShape">
              <a:avLst/>
            </a:prstTxWarp>
            <a:spAutoFit/>
          </a:bodyPr>
          <a:lstStyle/>
          <a:p>
            <a:pPr eaLnBrk="0" hangingPunct="0"/>
            <a:r>
              <a:rPr lang="en-US" sz="2000" b="1" dirty="0">
                <a:solidFill>
                  <a:schemeClr val="tx1"/>
                </a:solidFill>
                <a:ea typeface="ＭＳ Ｐゴシック" pitchFamily="-108" charset="-128"/>
                <a:cs typeface="ＭＳ Ｐゴシック" pitchFamily="-108" charset="-128"/>
              </a:rPr>
              <a:t>PowerPoint</a:t>
            </a:r>
            <a:r>
              <a:rPr lang="en-US" sz="2000" b="1" baseline="30000" dirty="0">
                <a:solidFill>
                  <a:schemeClr val="tx1"/>
                </a:solidFill>
                <a:ea typeface="ＭＳ Ｐゴシック" pitchFamily="-108" charset="-128"/>
                <a:cs typeface="ＭＳ Ｐゴシック" pitchFamily="-108" charset="-128"/>
              </a:rPr>
              <a:t>®</a:t>
            </a:r>
            <a:r>
              <a:rPr lang="en-US" sz="2000" b="1" dirty="0">
                <a:solidFill>
                  <a:schemeClr val="tx1"/>
                </a:solidFill>
                <a:ea typeface="ＭＳ Ｐゴシック" pitchFamily="-108" charset="-128"/>
                <a:cs typeface="ＭＳ Ｐゴシック" pitchFamily="-108" charset="-128"/>
              </a:rPr>
              <a:t> Lectures </a:t>
            </a:r>
            <a:r>
              <a:rPr lang="en-US" sz="1600" b="1" dirty="0">
                <a:solidFill>
                  <a:schemeClr val="tx1"/>
                </a:solidFill>
                <a:ea typeface="ＭＳ Ｐゴシック" pitchFamily="-108" charset="-128"/>
                <a:cs typeface="ＭＳ Ｐゴシック" pitchFamily="-108" charset="-128"/>
              </a:rPr>
              <a:t>created by Edward J. </a:t>
            </a:r>
            <a:r>
              <a:rPr lang="en-US" sz="1600" b="1" dirty="0" err="1">
                <a:solidFill>
                  <a:schemeClr val="tx1"/>
                </a:solidFill>
                <a:ea typeface="ＭＳ Ｐゴシック" pitchFamily="-108" charset="-128"/>
                <a:cs typeface="ＭＳ Ｐゴシック" pitchFamily="-108" charset="-128"/>
              </a:rPr>
              <a:t>Zalisko</a:t>
            </a:r>
            <a:r>
              <a:rPr lang="en-US" sz="1600" b="1" dirty="0">
                <a:solidFill>
                  <a:schemeClr val="tx1"/>
                </a:solidFill>
                <a:ea typeface="ＭＳ Ｐゴシック" pitchFamily="-108" charset="-128"/>
                <a:cs typeface="ＭＳ Ｐゴシック" pitchFamily="-108" charset="-128"/>
              </a:rPr>
              <a:t> for</a:t>
            </a:r>
          </a:p>
          <a:p>
            <a:pPr eaLnBrk="0" hangingPunct="0"/>
            <a:r>
              <a:rPr lang="en-US" sz="1800" b="1" i="1" dirty="0">
                <a:solidFill>
                  <a:schemeClr val="tx1"/>
                </a:solidFill>
                <a:ea typeface="ＭＳ Ｐゴシック" pitchFamily="-108" charset="-128"/>
                <a:cs typeface="ＭＳ Ｐゴシック" pitchFamily="-108" charset="-128"/>
              </a:rPr>
              <a:t>Campbell Essential Biology, </a:t>
            </a:r>
            <a:r>
              <a:rPr lang="en-US" sz="1800" b="1" dirty="0">
                <a:solidFill>
                  <a:schemeClr val="tx1"/>
                </a:solidFill>
                <a:ea typeface="ＭＳ Ｐゴシック" pitchFamily="-108" charset="-128"/>
                <a:cs typeface="ＭＳ Ｐゴシック" pitchFamily="-108" charset="-128"/>
              </a:rPr>
              <a:t>Sixth Edition,</a:t>
            </a:r>
            <a:r>
              <a:rPr lang="en-US" sz="1800" b="1" i="1" dirty="0">
                <a:solidFill>
                  <a:schemeClr val="tx1"/>
                </a:solidFill>
                <a:ea typeface="ＭＳ Ｐゴシック" pitchFamily="-108" charset="-128"/>
                <a:cs typeface="ＭＳ Ｐゴシック" pitchFamily="-108" charset="-128"/>
              </a:rPr>
              <a:t> </a:t>
            </a:r>
            <a:r>
              <a:rPr lang="en-US" sz="1800" b="1" dirty="0">
                <a:solidFill>
                  <a:schemeClr val="tx1"/>
                </a:solidFill>
                <a:ea typeface="ＭＳ Ｐゴシック" pitchFamily="-108" charset="-128"/>
                <a:cs typeface="ＭＳ Ｐゴシック" pitchFamily="-108" charset="-128"/>
              </a:rPr>
              <a:t>and</a:t>
            </a:r>
            <a:endParaRPr lang="en-US" sz="1800" b="1" dirty="0">
              <a:solidFill>
                <a:schemeClr val="tx1"/>
              </a:solidFill>
              <a:latin typeface="Times New Roman" pitchFamily="-108" charset="0"/>
              <a:ea typeface="ＭＳ Ｐゴシック" pitchFamily="-108" charset="-128"/>
              <a:cs typeface="ＭＳ Ｐゴシック" pitchFamily="-108" charset="-128"/>
            </a:endParaRPr>
          </a:p>
          <a:p>
            <a:pPr eaLnBrk="0" hangingPunct="0"/>
            <a:r>
              <a:rPr lang="en-US" sz="1800" b="1" i="1" dirty="0">
                <a:solidFill>
                  <a:schemeClr val="tx1"/>
                </a:solidFill>
                <a:ea typeface="ＭＳ Ｐゴシック" pitchFamily="-108" charset="-128"/>
                <a:cs typeface="ＭＳ Ｐゴシック" pitchFamily="-108" charset="-128"/>
              </a:rPr>
              <a:t>Campbell Essential Biology with Physiology, </a:t>
            </a:r>
            <a:r>
              <a:rPr lang="en-US" sz="1800" b="1" dirty="0">
                <a:solidFill>
                  <a:schemeClr val="tx1"/>
                </a:solidFill>
                <a:ea typeface="ＭＳ Ｐゴシック" pitchFamily="-108" charset="-128"/>
                <a:cs typeface="ＭＳ Ｐゴシック" pitchFamily="-108" charset="-128"/>
              </a:rPr>
              <a:t>Fifth Edition</a:t>
            </a:r>
            <a:endParaRPr lang="en-US" sz="1800" b="1" i="1" dirty="0">
              <a:solidFill>
                <a:schemeClr val="tx1"/>
              </a:solidFill>
              <a:ea typeface="ＭＳ Ｐゴシック" pitchFamily="-108" charset="-128"/>
              <a:cs typeface="ＭＳ Ｐゴシック" pitchFamily="-108" charset="-128"/>
            </a:endParaRPr>
          </a:p>
          <a:p>
            <a:pPr eaLnBrk="0" hangingPunct="0"/>
            <a:r>
              <a:rPr lang="en-US" sz="1600" b="1" i="1" dirty="0">
                <a:solidFill>
                  <a:schemeClr val="tx1"/>
                </a:solidFill>
                <a:latin typeface="Times New Roman" pitchFamily="-108" charset="0"/>
                <a:ea typeface="ＭＳ Ｐゴシック" pitchFamily="-108" charset="-128"/>
                <a:cs typeface="ＭＳ Ｐゴシック" pitchFamily="-108" charset="-128"/>
              </a:rPr>
              <a:t> </a:t>
            </a:r>
            <a:r>
              <a:rPr lang="en-US" sz="1600" b="1" i="1" dirty="0">
                <a:solidFill>
                  <a:schemeClr val="tx1"/>
                </a:solidFill>
                <a:latin typeface="Arial" panose="020B0604020202020204" pitchFamily="34" charset="0"/>
                <a:ea typeface="ＭＳ Ｐゴシック" pitchFamily="-108" charset="-128"/>
                <a:cs typeface="Arial" panose="020B0604020202020204" pitchFamily="34" charset="0"/>
              </a:rPr>
              <a:t>  – </a:t>
            </a:r>
            <a:r>
              <a:rPr lang="en-US" sz="1600" b="1" dirty="0">
                <a:solidFill>
                  <a:schemeClr val="tx1"/>
                </a:solidFill>
                <a:latin typeface="Arial" panose="020B0604020202020204" pitchFamily="34" charset="0"/>
                <a:ea typeface="ＭＳ Ｐゴシック" pitchFamily="-108" charset="-128"/>
                <a:cs typeface="Arial" panose="020B0604020202020204" pitchFamily="34" charset="0"/>
              </a:rPr>
              <a:t>Eric J. Simon, Jean L. Dickey, Kelly A. Hogan, and Jane B. Reece</a:t>
            </a:r>
          </a:p>
        </p:txBody>
      </p:sp>
    </p:spTree>
    <p:extLst>
      <p:ext uri="{BB962C8B-B14F-4D97-AF65-F5344CB8AC3E}">
        <p14:creationId xmlns:p14="http://schemas.microsoft.com/office/powerpoint/2010/main" val="5004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1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706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685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032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7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484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378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999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672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1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87383" y="1227909"/>
            <a:ext cx="8543108" cy="49490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406E4-EA64-4C54-B076-6731225E257E}" type="datetime1">
              <a:rPr lang="en-US" smtClean="0"/>
              <a:pPr/>
              <a:t>1/15/19</a:t>
            </a:fld>
            <a:endParaRPr lang="en-US"/>
          </a:p>
        </p:txBody>
      </p:sp>
      <p:sp>
        <p:nvSpPr>
          <p:cNvPr id="5" name="Footer Placeholder 4"/>
          <p:cNvSpPr>
            <a:spLocks noGrp="1"/>
          </p:cNvSpPr>
          <p:nvPr>
            <p:ph type="ftr" sz="quarter" idx="11"/>
          </p:nvPr>
        </p:nvSpPr>
        <p:spPr/>
        <p:txBody>
          <a:bodyPr/>
          <a:lstStyle/>
          <a:p>
            <a:r>
              <a:rPr lang="en-US"/>
              <a:t>© 2016 Pearson Education, Inc.</a:t>
            </a:r>
          </a:p>
        </p:txBody>
      </p:sp>
      <p:sp>
        <p:nvSpPr>
          <p:cNvPr id="6" name="Slide Number Placeholder 5"/>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2886535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470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8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874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40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39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533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1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86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288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9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83" y="365126"/>
            <a:ext cx="8543108" cy="978729"/>
          </a:xfrm>
        </p:spPr>
        <p:txBody>
          <a:bodyPr/>
          <a:lstStyle>
            <a:lvl1pPr>
              <a:defRPr/>
            </a:lvl1pPr>
          </a:lstStyle>
          <a:p>
            <a:r>
              <a:rPr lang="en-US" dirty="0"/>
              <a:t>Click to edit M</a:t>
            </a:r>
            <a:br>
              <a:rPr lang="en-US" dirty="0"/>
            </a:br>
            <a:r>
              <a:rPr lang="en-US" dirty="0"/>
              <a:t>aster title style</a:t>
            </a:r>
          </a:p>
        </p:txBody>
      </p:sp>
      <p:sp>
        <p:nvSpPr>
          <p:cNvPr id="3" name="Content Placeholder 2"/>
          <p:cNvSpPr>
            <a:spLocks noGrp="1"/>
          </p:cNvSpPr>
          <p:nvPr>
            <p:ph idx="1"/>
          </p:nvPr>
        </p:nvSpPr>
        <p:spPr>
          <a:xfrm>
            <a:off x="287383" y="1476103"/>
            <a:ext cx="8543108" cy="47008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4D130-A323-4846-A5F1-841FE451267D}" type="datetime1">
              <a:rPr lang="en-US" smtClean="0"/>
              <a:pPr/>
              <a:t>1/15/19</a:t>
            </a:fld>
            <a:endParaRPr lang="en-US"/>
          </a:p>
        </p:txBody>
      </p:sp>
      <p:sp>
        <p:nvSpPr>
          <p:cNvPr id="5" name="Footer Placeholder 4"/>
          <p:cNvSpPr>
            <a:spLocks noGrp="1"/>
          </p:cNvSpPr>
          <p:nvPr>
            <p:ph type="ftr" sz="quarter" idx="11"/>
          </p:nvPr>
        </p:nvSpPr>
        <p:spPr/>
        <p:txBody>
          <a:bodyPr/>
          <a:lstStyle/>
          <a:p>
            <a:r>
              <a:rPr lang="en-US"/>
              <a:t>© 2016 Pearson Education, Inc.</a:t>
            </a:r>
          </a:p>
        </p:txBody>
      </p:sp>
      <p:sp>
        <p:nvSpPr>
          <p:cNvPr id="6" name="Slide Number Placeholder 5"/>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534527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081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840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72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2099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899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09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811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6308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2387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662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CC430A-D315-4A4E-ADBC-67E9DB1C06F4}" type="datetime1">
              <a:rPr lang="en-US" smtClean="0"/>
              <a:pPr/>
              <a:t>1/15/19</a:t>
            </a:fld>
            <a:endParaRPr lang="en-US"/>
          </a:p>
        </p:txBody>
      </p:sp>
      <p:sp>
        <p:nvSpPr>
          <p:cNvPr id="4" name="Footer Placeholder 3"/>
          <p:cNvSpPr>
            <a:spLocks noGrp="1"/>
          </p:cNvSpPr>
          <p:nvPr>
            <p:ph type="ftr" sz="quarter" idx="11"/>
          </p:nvPr>
        </p:nvSpPr>
        <p:spPr/>
        <p:txBody>
          <a:bodyPr/>
          <a:lstStyle/>
          <a:p>
            <a:r>
              <a:rPr lang="en-US"/>
              <a:t>© 2016 Pearson Education, Inc.</a:t>
            </a:r>
          </a:p>
        </p:txBody>
      </p:sp>
      <p:sp>
        <p:nvSpPr>
          <p:cNvPr id="5" name="Slide Number Placeholder 4"/>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4201154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069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39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443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0468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8245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4354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B4E8-0083-4A71-A6E2-E9954C168BC5}" type="datetime1">
              <a:rPr lang="en-US" smtClean="0"/>
              <a:pPr/>
              <a:t>1/15/19</a:t>
            </a:fld>
            <a:endParaRPr lang="en-US"/>
          </a:p>
        </p:txBody>
      </p:sp>
      <p:sp>
        <p:nvSpPr>
          <p:cNvPr id="3" name="Footer Placeholder 2"/>
          <p:cNvSpPr>
            <a:spLocks noGrp="1"/>
          </p:cNvSpPr>
          <p:nvPr>
            <p:ph type="ftr" sz="quarter" idx="11"/>
          </p:nvPr>
        </p:nvSpPr>
        <p:spPr/>
        <p:txBody>
          <a:bodyPr/>
          <a:lstStyle/>
          <a:p>
            <a:r>
              <a:rPr lang="en-US"/>
              <a:t>© 2016 Pearson Education, Inc.</a:t>
            </a:r>
          </a:p>
        </p:txBody>
      </p:sp>
      <p:sp>
        <p:nvSpPr>
          <p:cNvPr id="4" name="Slide Number Placeholder 3"/>
          <p:cNvSpPr>
            <a:spLocks noGrp="1"/>
          </p:cNvSpPr>
          <p:nvPr>
            <p:ph type="sldNum" sz="quarter" idx="12"/>
          </p:nvPr>
        </p:nvSpPr>
        <p:spPr/>
        <p:txBody>
          <a:bodyPr/>
          <a:lstStyle/>
          <a:p>
            <a:fld id="{C69DE886-DA9C-4BB0-9CDA-E860E39C9479}" type="slidenum">
              <a:rPr lang="en-US" smtClean="0"/>
              <a:pPr/>
              <a:t>‹#›</a:t>
            </a:fld>
            <a:endParaRPr lang="en-US"/>
          </a:p>
        </p:txBody>
      </p:sp>
    </p:spTree>
    <p:extLst>
      <p:ext uri="{BB962C8B-B14F-4D97-AF65-F5344CB8AC3E}">
        <p14:creationId xmlns:p14="http://schemas.microsoft.com/office/powerpoint/2010/main" val="115191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5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88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9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716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83" y="132522"/>
            <a:ext cx="8543108" cy="958863"/>
          </a:xfrm>
          <a:prstGeom prst="rect">
            <a:avLst/>
          </a:prstGeom>
        </p:spPr>
        <p:txBody>
          <a:bodyPr vert="horz" wrap="square"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87383" y="1227909"/>
            <a:ext cx="8543108" cy="49490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6AC26-7B45-4ADC-B267-481D85FE7C9C}" type="datetime1">
              <a:rPr lang="en-US" smtClean="0"/>
              <a:pPr/>
              <a:t>1/15/19</a:t>
            </a:fld>
            <a:endParaRPr lang="en-US"/>
          </a:p>
        </p:txBody>
      </p:sp>
      <p:sp>
        <p:nvSpPr>
          <p:cNvPr id="5" name="Footer Placeholder 4"/>
          <p:cNvSpPr>
            <a:spLocks noGrp="1"/>
          </p:cNvSpPr>
          <p:nvPr>
            <p:ph type="ftr" sz="quarter" idx="3"/>
          </p:nvPr>
        </p:nvSpPr>
        <p:spPr>
          <a:xfrm>
            <a:off x="72424" y="6510981"/>
            <a:ext cx="3086100" cy="365125"/>
          </a:xfrm>
          <a:prstGeom prst="rect">
            <a:avLst/>
          </a:prstGeom>
        </p:spPr>
        <p:txBody>
          <a:bodyPr vert="horz" lIns="91440" tIns="45720" rIns="91440" bIns="45720" rtlCol="0" anchor="ctr"/>
          <a:lstStyle>
            <a:lvl1pPr algn="l">
              <a:defRPr sz="900">
                <a:solidFill>
                  <a:schemeClr val="tx1"/>
                </a:solidFill>
              </a:defRPr>
            </a:lvl1pPr>
          </a:lstStyle>
          <a:p>
            <a:r>
              <a:rPr lang="en-US"/>
              <a:t>© 2016 Pearson Education, Inc.</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DE886-DA9C-4BB0-9CDA-E860E39C9479}" type="slidenum">
              <a:rPr lang="en-US" smtClean="0"/>
              <a:pPr/>
              <a:t>‹#›</a:t>
            </a:fld>
            <a:endParaRPr lang="en-US"/>
          </a:p>
        </p:txBody>
      </p:sp>
    </p:spTree>
    <p:extLst>
      <p:ext uri="{BB962C8B-B14F-4D97-AF65-F5344CB8AC3E}">
        <p14:creationId xmlns:p14="http://schemas.microsoft.com/office/powerpoint/2010/main" val="313387622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2" r:id="rId4"/>
    <p:sldLayoutId id="2147483683" r:id="rId5"/>
  </p:sldLayoutIdLst>
  <p:hf sldNum="0" hdr="0" dt="0"/>
  <p:txStyles>
    <p:titleStyle>
      <a:lvl1pPr algn="l" defTabSz="914400" rtl="0" eaLnBrk="1" latinLnBrk="0" hangingPunct="1">
        <a:lnSpc>
          <a:spcPct val="90000"/>
        </a:lnSpc>
        <a:spcBef>
          <a:spcPct val="0"/>
        </a:spcBef>
        <a:buNone/>
        <a:defRPr sz="32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1200"/>
        </a:spcAft>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rgbClr val="0070C0"/>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64947377"/>
      </p:ext>
    </p:extLst>
  </p:cSld>
  <p:clrMap bg1="lt1" tx1="dk1" bg2="lt2" tx2="dk2" accent1="accent1" accent2="accent2" accent3="accent3" accent4="accent4" accent5="accent5" accent6="accent6" hlink="hlink" folHlink="folHlink"/>
  <p:sldLayoutIdLst>
    <p:sldLayoutId id="214748371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46710856"/>
      </p:ext>
    </p:extLst>
  </p:cSld>
  <p:clrMap bg1="lt1" tx1="dk1" bg2="lt2" tx2="dk2" accent1="accent1" accent2="accent2" accent3="accent3" accent4="accent4" accent5="accent5" accent6="accent6" hlink="hlink" folHlink="folHlink"/>
  <p:sldLayoutIdLst>
    <p:sldLayoutId id="214748372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090927841"/>
      </p:ext>
    </p:extLst>
  </p:cSld>
  <p:clrMap bg1="lt1" tx1="dk1" bg2="lt2" tx2="dk2" accent1="accent1" accent2="accent2" accent3="accent3" accent4="accent4" accent5="accent5" accent6="accent6" hlink="hlink" folHlink="folHlink"/>
  <p:sldLayoutIdLst>
    <p:sldLayoutId id="214748372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935423172"/>
      </p:ext>
    </p:extLst>
  </p:cSld>
  <p:clrMap bg1="lt1" tx1="dk1" bg2="lt2" tx2="dk2" accent1="accent1" accent2="accent2" accent3="accent3" accent4="accent4" accent5="accent5" accent6="accent6" hlink="hlink" folHlink="folHlink"/>
  <p:sldLayoutIdLst>
    <p:sldLayoutId id="214748372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53104686"/>
      </p:ext>
    </p:extLst>
  </p:cSld>
  <p:clrMap bg1="lt1" tx1="dk1" bg2="lt2" tx2="dk2" accent1="accent1" accent2="accent2" accent3="accent3" accent4="accent4" accent5="accent5" accent6="accent6" hlink="hlink" folHlink="folHlink"/>
  <p:sldLayoutIdLst>
    <p:sldLayoutId id="214748372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669323683"/>
      </p:ext>
    </p:extLst>
  </p:cSld>
  <p:clrMap bg1="lt1" tx1="dk1" bg2="lt2" tx2="dk2" accent1="accent1" accent2="accent2" accent3="accent3" accent4="accent4" accent5="accent5" accent6="accent6" hlink="hlink" folHlink="folHlink"/>
  <p:sldLayoutIdLst>
    <p:sldLayoutId id="214748373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835381499"/>
      </p:ext>
    </p:extLst>
  </p:cSld>
  <p:clrMap bg1="lt1" tx1="dk1" bg2="lt2" tx2="dk2" accent1="accent1" accent2="accent2" accent3="accent3" accent4="accent4" accent5="accent5" accent6="accent6" hlink="hlink" folHlink="folHlink"/>
  <p:sldLayoutIdLst>
    <p:sldLayoutId id="214748373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948840663"/>
      </p:ext>
    </p:extLst>
  </p:cSld>
  <p:clrMap bg1="lt1" tx1="dk1" bg2="lt2" tx2="dk2" accent1="accent1" accent2="accent2" accent3="accent3" accent4="accent4" accent5="accent5" accent6="accent6" hlink="hlink" folHlink="folHlink"/>
  <p:sldLayoutIdLst>
    <p:sldLayoutId id="214748373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971656409"/>
      </p:ext>
    </p:extLst>
  </p:cSld>
  <p:clrMap bg1="lt1" tx1="dk1" bg2="lt2" tx2="dk2" accent1="accent1" accent2="accent2" accent3="accent3" accent4="accent4" accent5="accent5" accent6="accent6" hlink="hlink" folHlink="folHlink"/>
  <p:sldLayoutIdLst>
    <p:sldLayoutId id="214748374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314765462"/>
      </p:ext>
    </p:extLst>
  </p:cSld>
  <p:clrMap bg1="lt1" tx1="dk1" bg2="lt2" tx2="dk2" accent1="accent1" accent2="accent2" accent3="accent3" accent4="accent4" accent5="accent5" accent6="accent6" hlink="hlink" folHlink="folHlink"/>
  <p:sldLayoutIdLst>
    <p:sldLayoutId id="214748375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757403655"/>
      </p:ext>
    </p:extLst>
  </p:cSld>
  <p:clrMap bg1="lt1" tx1="dk1" bg2="lt2" tx2="dk2" accent1="accent1" accent2="accent2" accent3="accent3" accent4="accent4" accent5="accent5" accent6="accent6" hlink="hlink" folHlink="folHlink"/>
  <p:sldLayoutIdLst>
    <p:sldLayoutId id="214748369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686756209"/>
      </p:ext>
    </p:extLst>
  </p:cSld>
  <p:clrMap bg1="lt1" tx1="dk1" bg2="lt2" tx2="dk2" accent1="accent1" accent2="accent2" accent3="accent3" accent4="accent4" accent5="accent5" accent6="accent6" hlink="hlink" folHlink="folHlink"/>
  <p:sldLayoutIdLst>
    <p:sldLayoutId id="214748377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874131911"/>
      </p:ext>
    </p:extLst>
  </p:cSld>
  <p:clrMap bg1="lt1" tx1="dk1" bg2="lt2" tx2="dk2" accent1="accent1" accent2="accent2" accent3="accent3" accent4="accent4" accent5="accent5" accent6="accent6" hlink="hlink" folHlink="folHlink"/>
  <p:sldLayoutIdLst>
    <p:sldLayoutId id="214748377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70559766"/>
      </p:ext>
    </p:extLst>
  </p:cSld>
  <p:clrMap bg1="lt1" tx1="dk1" bg2="lt2" tx2="dk2" accent1="accent1" accent2="accent2" accent3="accent3" accent4="accent4" accent5="accent5" accent6="accent6" hlink="hlink" folHlink="folHlink"/>
  <p:sldLayoutIdLst>
    <p:sldLayoutId id="214748377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927976363"/>
      </p:ext>
    </p:extLst>
  </p:cSld>
  <p:clrMap bg1="lt1" tx1="dk1" bg2="lt2" tx2="dk2" accent1="accent1" accent2="accent2" accent3="accent3" accent4="accent4" accent5="accent5" accent6="accent6" hlink="hlink" folHlink="folHlink"/>
  <p:sldLayoutIdLst>
    <p:sldLayoutId id="214748377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498458165"/>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116337757"/>
      </p:ext>
    </p:extLst>
  </p:cSld>
  <p:clrMap bg1="lt1" tx1="dk1" bg2="lt2" tx2="dk2" accent1="accent1" accent2="accent2" accent3="accent3" accent4="accent4" accent5="accent5" accent6="accent6" hlink="hlink" folHlink="folHlink"/>
  <p:sldLayoutIdLst>
    <p:sldLayoutId id="214748379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941242372"/>
      </p:ext>
    </p:extLst>
  </p:cSld>
  <p:clrMap bg1="lt1" tx1="dk1" bg2="lt2" tx2="dk2" accent1="accent1" accent2="accent2" accent3="accent3" accent4="accent4" accent5="accent5" accent6="accent6" hlink="hlink" folHlink="folHlink"/>
  <p:sldLayoutIdLst>
    <p:sldLayoutId id="214748379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233416901"/>
      </p:ext>
    </p:extLst>
  </p:cSld>
  <p:clrMap bg1="lt1" tx1="dk1" bg2="lt2" tx2="dk2" accent1="accent1" accent2="accent2" accent3="accent3" accent4="accent4" accent5="accent5" accent6="accent6" hlink="hlink" folHlink="folHlink"/>
  <p:sldLayoutIdLst>
    <p:sldLayoutId id="214748380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825332446"/>
      </p:ext>
    </p:extLst>
  </p:cSld>
  <p:clrMap bg1="lt1" tx1="dk1" bg2="lt2" tx2="dk2" accent1="accent1" accent2="accent2" accent3="accent3" accent4="accent4" accent5="accent5" accent6="accent6" hlink="hlink" folHlink="folHlink"/>
  <p:sldLayoutIdLst>
    <p:sldLayoutId id="214748380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334793471"/>
      </p:ext>
    </p:extLst>
  </p:cSld>
  <p:clrMap bg1="lt1" tx1="dk1" bg2="lt2" tx2="dk2" accent1="accent1" accent2="accent2" accent3="accent3" accent4="accent4" accent5="accent5" accent6="accent6" hlink="hlink" folHlink="folHlink"/>
  <p:sldLayoutIdLst>
    <p:sldLayoutId id="214748380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781524930"/>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77517982"/>
      </p:ext>
    </p:extLst>
  </p:cSld>
  <p:clrMap bg1="lt1" tx1="dk1" bg2="lt2" tx2="dk2" accent1="accent1" accent2="accent2" accent3="accent3" accent4="accent4" accent5="accent5" accent6="accent6" hlink="hlink" folHlink="folHlink"/>
  <p:sldLayoutIdLst>
    <p:sldLayoutId id="214748381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2269950"/>
      </p:ext>
    </p:extLst>
  </p:cSld>
  <p:clrMap bg1="lt1" tx1="dk1" bg2="lt2" tx2="dk2" accent1="accent1" accent2="accent2" accent3="accent3" accent4="accent4" accent5="accent5" accent6="accent6" hlink="hlink" folHlink="folHlink"/>
  <p:sldLayoutIdLst>
    <p:sldLayoutId id="214748381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466224521"/>
      </p:ext>
    </p:extLst>
  </p:cSld>
  <p:clrMap bg1="lt1" tx1="dk1" bg2="lt2" tx2="dk2" accent1="accent1" accent2="accent2" accent3="accent3" accent4="accent4" accent5="accent5" accent6="accent6" hlink="hlink" folHlink="folHlink"/>
  <p:sldLayoutIdLst>
    <p:sldLayoutId id="214748381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788583931"/>
      </p:ext>
    </p:extLst>
  </p:cSld>
  <p:clrMap bg1="lt1" tx1="dk1" bg2="lt2" tx2="dk2" accent1="accent1" accent2="accent2" accent3="accent3" accent4="accent4" accent5="accent5" accent6="accent6" hlink="hlink" folHlink="folHlink"/>
  <p:sldLayoutIdLst>
    <p:sldLayoutId id="214748381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263630494"/>
      </p:ext>
    </p:extLst>
  </p:cSld>
  <p:clrMap bg1="lt1" tx1="dk1" bg2="lt2" tx2="dk2" accent1="accent1" accent2="accent2" accent3="accent3" accent4="accent4" accent5="accent5" accent6="accent6" hlink="hlink" folHlink="folHlink"/>
  <p:sldLayoutIdLst>
    <p:sldLayoutId id="214748382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072179463"/>
      </p:ext>
    </p:extLst>
  </p:cSld>
  <p:clrMap bg1="lt1" tx1="dk1" bg2="lt2" tx2="dk2" accent1="accent1" accent2="accent2" accent3="accent3" accent4="accent4" accent5="accent5" accent6="accent6" hlink="hlink" folHlink="folHlink"/>
  <p:sldLayoutIdLst>
    <p:sldLayoutId id="214748382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263675351"/>
      </p:ext>
    </p:extLst>
  </p:cSld>
  <p:clrMap bg1="lt1" tx1="dk1" bg2="lt2" tx2="dk2" accent1="accent1" accent2="accent2" accent3="accent3" accent4="accent4" accent5="accent5" accent6="accent6" hlink="hlink" folHlink="folHlink"/>
  <p:sldLayoutIdLst>
    <p:sldLayoutId id="214748383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197595258"/>
      </p:ext>
    </p:extLst>
  </p:cSld>
  <p:clrMap bg1="lt1" tx1="dk1" bg2="lt2" tx2="dk2" accent1="accent1" accent2="accent2" accent3="accent3" accent4="accent4" accent5="accent5" accent6="accent6" hlink="hlink" folHlink="folHlink"/>
  <p:sldLayoutIdLst>
    <p:sldLayoutId id="214748383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960596123"/>
      </p:ext>
    </p:extLst>
  </p:cSld>
  <p:clrMap bg1="lt1" tx1="dk1" bg2="lt2" tx2="dk2" accent1="accent1" accent2="accent2" accent3="accent3" accent4="accent4" accent5="accent5" accent6="accent6" hlink="hlink" folHlink="folHlink"/>
  <p:sldLayoutIdLst>
    <p:sldLayoutId id="214748383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155619442"/>
      </p:ext>
    </p:extLst>
  </p:cSld>
  <p:clrMap bg1="lt1" tx1="dk1" bg2="lt2" tx2="dk2" accent1="accent1" accent2="accent2" accent3="accent3" accent4="accent4" accent5="accent5" accent6="accent6" hlink="hlink" folHlink="folHlink"/>
  <p:sldLayoutIdLst>
    <p:sldLayoutId id="2147483843"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878419913"/>
      </p:ext>
    </p:extLst>
  </p:cSld>
  <p:clrMap bg1="lt1" tx1="dk1" bg2="lt2" tx2="dk2" accent1="accent1" accent2="accent2" accent3="accent3" accent4="accent4" accent5="accent5" accent6="accent6" hlink="hlink" folHlink="folHlink"/>
  <p:sldLayoutIdLst>
    <p:sldLayoutId id="214748369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4238329475"/>
      </p:ext>
    </p:extLst>
  </p:cSld>
  <p:clrMap bg1="lt1" tx1="dk1" bg2="lt2" tx2="dk2" accent1="accent1" accent2="accent2" accent3="accent3" accent4="accent4" accent5="accent5" accent6="accent6" hlink="hlink" folHlink="folHlink"/>
  <p:sldLayoutIdLst>
    <p:sldLayoutId id="214748384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auto">
          <a:xfrm>
            <a:off x="66675" y="6581775"/>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0" hangingPunct="0">
              <a:defRPr/>
            </a:pPr>
            <a:r>
              <a:rPr lang="en-US" altLang="en-US" sz="900">
                <a:solidFill>
                  <a:srgbClr val="000000"/>
                </a:solidFill>
                <a:ea typeface="ＭＳ Ｐゴシック" panose="020B0600070205080204" pitchFamily="34" charset="-128"/>
              </a:rPr>
              <a:t>© 2016 Pearson Education, Inc.</a:t>
            </a:r>
          </a:p>
        </p:txBody>
      </p:sp>
    </p:spTree>
    <p:extLst>
      <p:ext uri="{BB962C8B-B14F-4D97-AF65-F5344CB8AC3E}">
        <p14:creationId xmlns:p14="http://schemas.microsoft.com/office/powerpoint/2010/main" val="3407514189"/>
      </p:ext>
    </p:extLst>
  </p:cSld>
  <p:clrMap bg1="lt1" tx1="dk1" bg2="lt2" tx2="dk2" accent1="accent1" accent2="accent2" accent3="accent3" accent4="accent4" accent5="accent5" accent6="accent6" hlink="hlink" folHlink="folHlink"/>
  <p:sldLayoutIdLst>
    <p:sldLayoutId id="214748384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469665498"/>
      </p:ext>
    </p:extLst>
  </p:cSld>
  <p:clrMap bg1="lt1" tx1="dk1" bg2="lt2" tx2="dk2" accent1="accent1" accent2="accent2" accent3="accent3" accent4="accent4" accent5="accent5" accent6="accent6" hlink="hlink" folHlink="folHlink"/>
  <p:sldLayoutIdLst>
    <p:sldLayoutId id="214748370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007613117"/>
      </p:ext>
    </p:extLst>
  </p:cSld>
  <p:clrMap bg1="lt1" tx1="dk1" bg2="lt2" tx2="dk2" accent1="accent1" accent2="accent2" accent3="accent3" accent4="accent4" accent5="accent5" accent6="accent6" hlink="hlink" folHlink="folHlink"/>
  <p:sldLayoutIdLst>
    <p:sldLayoutId id="2147483705"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2361565495"/>
      </p:ext>
    </p:extLst>
  </p:cSld>
  <p:clrMap bg1="lt1" tx1="dk1" bg2="lt2" tx2="dk2" accent1="accent1" accent2="accent2" accent3="accent3" accent4="accent4" accent5="accent5" accent6="accent6" hlink="hlink" folHlink="folHlink"/>
  <p:sldLayoutIdLst>
    <p:sldLayoutId id="2147483707"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3518658873"/>
      </p:ext>
    </p:extLst>
  </p:cSld>
  <p:clrMap bg1="lt1" tx1="dk1" bg2="lt2" tx2="dk2" accent1="accent1" accent2="accent2" accent3="accent3" accent4="accent4" accent5="accent5" accent6="accent6" hlink="hlink" folHlink="folHlink"/>
  <p:sldLayoutIdLst>
    <p:sldLayoutId id="2147483709"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66973" y="6582040"/>
            <a:ext cx="28956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pPr eaLnBrk="0" hangingPunct="0"/>
            <a:r>
              <a:rPr lang="en-US" sz="900" dirty="0">
                <a:solidFill>
                  <a:srgbClr val="000000"/>
                </a:solidFill>
                <a:latin typeface="Arial" charset="0"/>
                <a:ea typeface="ＭＳ Ｐゴシック" charset="0"/>
              </a:rPr>
              <a:t>© 2016 Pearson Education, Inc.</a:t>
            </a:r>
          </a:p>
        </p:txBody>
      </p:sp>
    </p:spTree>
    <p:extLst>
      <p:ext uri="{BB962C8B-B14F-4D97-AF65-F5344CB8AC3E}">
        <p14:creationId xmlns:p14="http://schemas.microsoft.com/office/powerpoint/2010/main" val="1940824214"/>
      </p:ext>
    </p:extLst>
  </p:cSld>
  <p:clrMap bg1="lt1" tx1="dk1" bg2="lt2" tx2="dk2" accent1="accent1" accent2="accent2" accent3="accent3" accent4="accent4" accent5="accent5" accent6="accent6" hlink="hlink" folHlink="folHlink"/>
  <p:sldLayoutIdLst>
    <p:sldLayoutId id="2147483711"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1.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file:///C:\Documents%20and%20Settings\rajesh\Desktop\PPT\Campbel%20Chapter-03\03_Labeled_Images\65-03_23_NitrogenousBases-L.jpg" TargetMode="External"/><Relationship Id="rId1" Type="http://schemas.openxmlformats.org/officeDocument/2006/relationships/slideLayout" Target="../slideLayouts/slideLayout32.xml"/><Relationship Id="rId2" Type="http://schemas.openxmlformats.org/officeDocument/2006/relationships/notesSlide" Target="../notesSlides/notesSlide8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6.xml"/><Relationship Id="rId3" Type="http://schemas.openxmlformats.org/officeDocument/2006/relationships/image" Target="../media/image58.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8.xml"/><Relationship Id="rId3" Type="http://schemas.openxmlformats.org/officeDocument/2006/relationships/image" Target="../media/image5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file:///C:\Documents%20and%20Settings\rajesh\Desktop\PPT\Campbel%20Chapter-03\03_Labeled_Images\68-03_25RNAnucleotide-L.jpg" TargetMode="External"/><Relationship Id="rId1" Type="http://schemas.openxmlformats.org/officeDocument/2006/relationships/slideLayout" Target="../slideLayouts/slideLayout35.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file:///C:\Documents%20and%20Settings\rajesh\Desktop\PPT\Campbel%20Chapter-03\03_Labeled_Images\08-03_02Methane-L.jpg" TargetMode="External"/><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2.xml"/><Relationship Id="rId3" Type="http://schemas.openxmlformats.org/officeDocument/2006/relationships/image" Target="../media/image60.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file:///C:\Documents%20and%20Settings\rajesh\Desktop\PPT\Campbel%20Chapter-03\03_Labeled_Images\10-03_04_Polymers-L.jpg" TargetMode="External"/><Relationship Id="rId1" Type="http://schemas.openxmlformats.org/officeDocument/2006/relationships/slideLayout" Target="../slideLayouts/slideLayout37.xml"/><Relationship Id="rId2" Type="http://schemas.openxmlformats.org/officeDocument/2006/relationships/notesSlide" Target="../notesSlides/notesSlide9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4.xml"/><Relationship Id="rId3" Type="http://schemas.openxmlformats.org/officeDocument/2006/relationships/image" Target="../media/image62.jpeg"/></Relationships>
</file>

<file path=ppt/slides/_rels/slide114.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file:///C:\Documents%20and%20Settings\rajesh\Desktop\PPT\Campbel%20Chapter-03\03_Labeled_Images\47-03_16_AminoAcids-L.jpg" TargetMode="External"/><Relationship Id="rId1" Type="http://schemas.openxmlformats.org/officeDocument/2006/relationships/slideLayout" Target="../slideLayouts/slideLayout39.xml"/><Relationship Id="rId2" Type="http://schemas.openxmlformats.org/officeDocument/2006/relationships/notesSlide" Target="../notesSlides/notesSlide9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6.xml"/><Relationship Id="rId3" Type="http://schemas.openxmlformats.org/officeDocument/2006/relationships/image" Target="../media/image58.jpeg"/></Relationships>
</file>

<file path=ppt/slides/_rels/slide11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file:///C:\Documents%20and%20Settings\rajesh\Desktop\PPT\Campbel%20Chapter-03\03_Labeled_Images\71-03_UN01Summary_C1-L.jpg" TargetMode="External"/><Relationship Id="rId1" Type="http://schemas.openxmlformats.org/officeDocument/2006/relationships/slideLayout" Target="../slideLayouts/slideLayout40.xml"/><Relationship Id="rId2" Type="http://schemas.openxmlformats.org/officeDocument/2006/relationships/notesSlide" Target="../notesSlides/notesSlide97.xml"/></Relationships>
</file>

<file path=ppt/slides/_rels/slide117.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file:///C:\Documents%20and%20Settings\rajesh\Desktop\PPT\Campbel%20Chapter-03\03_Labeled_Images\72-03_UN02_Summary_C2-L.jpg" TargetMode="External"/><Relationship Id="rId1" Type="http://schemas.openxmlformats.org/officeDocument/2006/relationships/slideLayout" Target="../slideLayouts/slideLayout41.xml"/><Relationship Id="rId2" Type="http://schemas.openxmlformats.org/officeDocument/2006/relationships/notesSlide" Target="../notesSlides/notesSlide98.xml"/></Relationships>
</file>

<file path=ppt/slides/_rels/slide118.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file:///C:\Documents%20and%20Settings\rajesh\Desktop\PPT\Campbel%20Chapter-03\03_Labeled_Images\73-03_UN02aSummary_C2-L.jpg" TargetMode="External"/><Relationship Id="rId1" Type="http://schemas.openxmlformats.org/officeDocument/2006/relationships/slideLayout" Target="../slideLayouts/slideLayout42.xml"/><Relationship Id="rId2" Type="http://schemas.openxmlformats.org/officeDocument/2006/relationships/notesSlide" Target="../notesSlides/notesSlide99.xml"/></Relationships>
</file>

<file path=ppt/slides/_rels/slide119.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file:///C:\Documents%20and%20Settings\rajesh\Desktop\PPT\Campbel%20Chapter-03\03_Labeled_Images\77-03_UN03Summary_C2-L.jpg" TargetMode="External"/><Relationship Id="rId1" Type="http://schemas.openxmlformats.org/officeDocument/2006/relationships/slideLayout" Target="../slideLayouts/slideLayout43.xml"/><Relationship Id="rId2" Type="http://schemas.openxmlformats.org/officeDocument/2006/relationships/notesSlide" Target="../notesSlides/notesSlide10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file:///C:\Documents%20and%20Settings\rajesh\Desktop\PPT\Campbel%20Chapter-03\03_Labeled_Images\09-03_03HydrocarbonsFuel-L.jpg" TargetMode="External"/><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file:///C:\Documents%20and%20Settings\rajesh\Desktop\PPT\Campbel%20Chapter-03\03_Labeled_Images\11-03_04aPolymerBuild-L.jpg" TargetMode="External"/><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file:///C:\Documents%20and%20Settings\rajesh\Desktop\PPT\Campbel%20Chapter-03\03_Labeled_Images\06-03_00bLactoseIntolerance-L.jpg"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1.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file:///C:\Documents%20and%20Settings\rajesh\Desktop\PPT\Campbel%20Chapter-03\03_Labeled_Images\12-03_04bPolymerBreak-L.jpg" TargetMode="External"/><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file:///C:\Documents%20and%20Settings\rajesh\Desktop\PPT\Campbel%20Chapter-03\03_Labeled_Images\14-03_05_Monosaccharides-L.jpg"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1" Type="http://schemas.microsoft.com/office/2007/relationships/media" Target="../media/media3.mp4"/><Relationship Id="rId2" Type="http://schemas.openxmlformats.org/officeDocument/2006/relationships/video" Target="../media/media3.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5.png"/><Relationship Id="rId1" Type="http://schemas.microsoft.com/office/2007/relationships/media" Target="../media/media4.mp4"/><Relationship Id="rId2" Type="http://schemas.openxmlformats.org/officeDocument/2006/relationships/video" Target="../media/media4.mp4"/></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file:///C:\Documents%20and%20Settings\rajesh\Desktop\PPT\Campbel%20Chapter-03\03_Labeled_Images\17-03_06_GlucoseStructure-L.jpg" TargetMode="External"/><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0.png"/><Relationship Id="rId1" Type="http://schemas.microsoft.com/office/2007/relationships/media" Target="../media/media5.mp4"/><Relationship Id="rId2" Type="http://schemas.openxmlformats.org/officeDocument/2006/relationships/video" Target="../media/media5.mp4"/></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file:///C:\Documents%20and%20Settings\rajesh\Desktop\PPT\Campbel%20Chapter-03\03_Labeled_Images\19-03_07_Disaccharide-L.jpg" TargetMode="External"/><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file:///C:\Documents%20and%20Settings\rajesh\Desktop\PPT\Campbel%20Chapter-03\03_Labeled_Images\21-03_08HighFructoseSyrup-L.jpg" TargetMode="External"/><Relationship Id="rId5"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gif"/><Relationship Id="rId5" Type="http://schemas.openxmlformats.org/officeDocument/2006/relationships/image" Target="../media/image26.jpe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8.png"/><Relationship Id="rId1" Type="http://schemas.microsoft.com/office/2007/relationships/media" Target="../media/media6.mp4"/><Relationship Id="rId2" Type="http://schemas.openxmlformats.org/officeDocument/2006/relationships/video" Target="../media/media6.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file:///C:\Documents%20and%20Settings\rajesh\Desktop\PPT\Campbel%20Chapter-03\03_Labeled_Images\23-03_09aPolysaccharides-L.jpg" TargetMode="External"/><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file:///C:\Documents%20and%20Settings\rajesh\Desktop\PPT\Campbel%20Chapter-03\03_Labeled_Images\24-03_09bPolysaccharides-L.jpg" TargetMode="External"/><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file:///C:\Documents%20and%20Settings\rajesh\Desktop\PPT\Campbel%20Chapter-03\03_Labeled_Images\25-03_09cPolysaccharides-L.jpg" TargetMode="External"/><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file:///C:\Documents%20and%20Settings\rajesh\Desktop\PPT\Campbel%20Chapter-03\03_Labeled_Images\26-03_09dPolysaccharides-L.jpg" TargetMode="External"/><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file:///C:\Documents%20and%20Settings\rajesh\Desktop\PPT\Campbel%20Chapter-03\03_Labeled_Images\27-03_10Hydrophobic-L.jpg" TargetMode="External"/><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35.png"/><Relationship Id="rId1" Type="http://schemas.microsoft.com/office/2007/relationships/media" Target="../media/media7.mp4"/><Relationship Id="rId2" Type="http://schemas.openxmlformats.org/officeDocument/2006/relationships/video" Target="../media/media7.mp4"/></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file:///C:\Documents%20and%20Settings\rajesh\Desktop\PPT\Campbel%20Chapter-03\03_Labeled_Images\28-03_11_Triglyceride-L.jpg" TargetMode="External"/><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file:///C:\Documents%20and%20Settings\rajesh\Desktop\PPT\Campbel%20Chapter-03\03_Labeled_Images\31-03_12_TypesOfFats-L.jpg" TargetMode="External"/><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file:///C:\Documents%20and%20Settings\rajesh\Desktop\PPT\Campbel%20Chapter-03\03_Labeled_Images\34-03_13_SteroidExamples-L.jpg" TargetMode="External"/><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file:///C:\Documents%20and%20Settings\rajesh\Desktop\PPT\Campbel%20Chapter-03\03_Labeled_Images\07-03_01CarbonSkeletons-L.jpg"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file:///C:\Documents%20and%20Settings\rajesh\Desktop\PPT\Campbel%20Chapter-03\03_Labeled_Images\41-03_15_TypesOfProteins-L.jpg" TargetMode="External"/><Relationship Id="rId1" Type="http://schemas.openxmlformats.org/officeDocument/2006/relationships/slideLayout" Target="../slideLayouts/slideLayout23.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file:///C:\Documents%20and%20Settings\rajesh\Desktop\PPT\Campbel%20Chapter-03\03_Labeled_Images\48-03_16aAminoAcidStructure-L.jpg" TargetMode="External"/><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file:///C:\Documents%20and%20Settings\rajesh\Desktop\PPT\Campbel%20Chapter-03\03_Labeled_Images\49-03_16bAminoAcidSideGroups-L.jpg" TargetMode="External"/><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49.png"/><Relationship Id="rId1" Type="http://schemas.microsoft.com/office/2007/relationships/media" Target="../media/media8.mp4"/><Relationship Id="rId2" Type="http://schemas.openxmlformats.org/officeDocument/2006/relationships/video" Target="../media/media8.mp4"/></Relationships>
</file>

<file path=ppt/slides/_rels/slide84.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file:///C:\Documents%20and%20Settings\rajesh\Desktop\PPT\Campbel%20Chapter-03\03_Labeled_Images\51-03_17JoiningAminoAcids_2-L.jpg" TargetMode="External"/><Relationship Id="rId1" Type="http://schemas.openxmlformats.org/officeDocument/2006/relationships/slideLayout" Target="../slideLayouts/slideLayout26.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file:///C:\Documents%20and%20Settings\rajesh\Desktop\PPT\Campbel%20Chapter-03\03_Labeled_Images\52-03_18_ProteinStructure-L.jpg" TargetMode="External"/><Relationship Id="rId1" Type="http://schemas.openxmlformats.org/officeDocument/2006/relationships/slideLayout" Target="../slideLayouts/slideLayout27.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file:///C:\Documents%20and%20Settings\rajesh\Desktop\PPT\Campbel%20Chapter-03\03_Labeled_Images\55-03_19_SickleSubstitution-L.jpg" TargetMode="External"/><Relationship Id="rId1" Type="http://schemas.openxmlformats.org/officeDocument/2006/relationships/slideLayout" Target="../slideLayouts/slideLayout28.xml"/><Relationship Id="rId2" Type="http://schemas.openxmlformats.org/officeDocument/2006/relationships/notesSlide" Target="../notesSlides/notesSlide7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2.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file:///C:\Documents%20and%20Settings\rajesh\Desktop\PPT\Campbel%20Chapter-03\03_Labeled_Images\58-03_20_PrionDisease-L.jpg" TargetMode="External"/><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0.xml"/><Relationship Id="rId3" Type="http://schemas.openxmlformats.org/officeDocument/2006/relationships/image" Target="../media/image54.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9.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file:///C:\Documents%20and%20Settings\rajesh\Desktop\PPT\Campbel%20Chapter-03\03_Labeled_Images\63-03_22_DNAnucleotide-L.jpg" TargetMode="External"/><Relationship Id="rId1" Type="http://schemas.openxmlformats.org/officeDocument/2006/relationships/slideLayout" Target="../slideLayouts/slideLayout31.xml"/><Relationship Id="rId2" Type="http://schemas.openxmlformats.org/officeDocument/2006/relationships/notesSlide" Target="../notesSlides/notesSlide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181100"/>
            <a:ext cx="743108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a:spLocks/>
          </p:cNvSpPr>
          <p:nvPr/>
        </p:nvSpPr>
        <p:spPr bwMode="auto">
          <a:xfrm>
            <a:off x="318787" y="532112"/>
            <a:ext cx="822960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marL="0" indent="0" algn="ctr" rtl="0" eaLnBrk="0" fontAlgn="base" hangingPunct="0">
              <a:lnSpc>
                <a:spcPct val="90000"/>
              </a:lnSpc>
              <a:spcBef>
                <a:spcPts val="1200"/>
              </a:spcBef>
              <a:spcAft>
                <a:spcPts val="1200"/>
              </a:spcAft>
              <a:buClr>
                <a:srgbClr val="0070C0"/>
              </a:buClr>
              <a:buFont typeface="Arial" panose="020B0604020202020204" pitchFamily="34" charset="0"/>
              <a:buNone/>
              <a:defRPr sz="4400" b="1" kern="1200">
                <a:solidFill>
                  <a:srgbClr val="0070C0"/>
                </a:solidFill>
                <a:latin typeface="+mn-lt"/>
                <a:ea typeface="+mn-ea"/>
                <a:cs typeface="+mn-cs"/>
              </a:defRPr>
            </a:lvl1pPr>
            <a:lvl2pPr marL="457200" indent="0" algn="ctr" rtl="0" eaLnBrk="0" fontAlgn="base" hangingPunct="0">
              <a:lnSpc>
                <a:spcPct val="90000"/>
              </a:lnSpc>
              <a:spcBef>
                <a:spcPct val="0"/>
              </a:spcBef>
              <a:spcAft>
                <a:spcPts val="1200"/>
              </a:spcAft>
              <a:buClr>
                <a:srgbClr val="0070C0"/>
              </a:buClr>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ct val="0"/>
              </a:spcBef>
              <a:spcAft>
                <a:spcPts val="1200"/>
              </a:spcAft>
              <a:buClr>
                <a:srgbClr val="0070C0"/>
              </a:buClr>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ct val="0"/>
              </a:spcBef>
              <a:spcAft>
                <a:spcPts val="1200"/>
              </a:spcAft>
              <a:buClr>
                <a:srgbClr val="0070C0"/>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lnSpc>
                <a:spcPct val="110000"/>
              </a:lnSpc>
              <a:spcBef>
                <a:spcPts val="0"/>
              </a:spcBef>
              <a:spcAft>
                <a:spcPts val="0"/>
              </a:spcAft>
              <a:defRPr/>
            </a:pPr>
            <a:r>
              <a:rPr lang="en-US" altLang="en-US" sz="24000" dirty="0" smtClean="0">
                <a:solidFill>
                  <a:srgbClr val="FF0000"/>
                </a:solidFill>
                <a:latin typeface="Cambria" panose="02040503050406030204" pitchFamily="18" charset="0"/>
              </a:rPr>
              <a:t>The </a:t>
            </a:r>
            <a:r>
              <a:rPr lang="en-US" altLang="en-US" sz="24000" dirty="0">
                <a:solidFill>
                  <a:srgbClr val="FF0000"/>
                </a:solidFill>
                <a:latin typeface="Cambria" panose="02040503050406030204" pitchFamily="18" charset="0"/>
              </a:rPr>
              <a:t>Molecules of Life</a:t>
            </a:r>
          </a:p>
          <a:p>
            <a:pPr algn="r" eaLnBrk="1" hangingPunct="1">
              <a:lnSpc>
                <a:spcPct val="110000"/>
              </a:lnSpc>
              <a:spcBef>
                <a:spcPts val="0"/>
              </a:spcBef>
              <a:spcAft>
                <a:spcPts val="0"/>
              </a:spcAft>
              <a:defRPr/>
            </a:pPr>
            <a:r>
              <a:rPr lang="en-US" altLang="en-US" sz="9600" dirty="0">
                <a:solidFill>
                  <a:srgbClr val="FF0000"/>
                </a:solidFill>
                <a:latin typeface="Cambria" panose="02040503050406030204" pitchFamily="18" charset="0"/>
              </a:rPr>
              <a:t>Unit 1; Chapter 3</a:t>
            </a:r>
          </a:p>
        </p:txBody>
      </p:sp>
    </p:spTree>
    <p:extLst>
      <p:ext uri="{BB962C8B-B14F-4D97-AF65-F5344CB8AC3E}">
        <p14:creationId xmlns:p14="http://schemas.microsoft.com/office/powerpoint/2010/main" val="3818088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799" y="620486"/>
            <a:ext cx="8412479" cy="870949"/>
          </a:xfrm>
        </p:spPr>
        <p:txBody>
          <a:bodyPr/>
          <a:lstStyle/>
          <a:p>
            <a:r>
              <a:rPr lang="en-US" sz="4000" dirty="0">
                <a:solidFill>
                  <a:srgbClr val="FF0000"/>
                </a:solidFill>
                <a:latin typeface="Cambria" panose="02040503050406030204" pitchFamily="18" charset="0"/>
              </a:rPr>
              <a:t>Carbon Chemistry</a:t>
            </a:r>
          </a:p>
        </p:txBody>
      </p:sp>
      <p:sp>
        <p:nvSpPr>
          <p:cNvPr id="38914" name="Rectangle 2"/>
          <p:cNvSpPr>
            <a:spLocks noGrp="1" noChangeArrowheads="1"/>
          </p:cNvSpPr>
          <p:nvPr>
            <p:ph idx="1"/>
          </p:nvPr>
        </p:nvSpPr>
        <p:spPr>
          <a:xfrm>
            <a:off x="685799" y="1649185"/>
            <a:ext cx="7796894" cy="4527777"/>
          </a:xfrm>
        </p:spPr>
        <p:txBody>
          <a:bodyPr/>
          <a:lstStyle/>
          <a:p>
            <a:r>
              <a:rPr lang="en-US" b="1" dirty="0">
                <a:latin typeface="Cambria" panose="02040503050406030204" pitchFamily="18" charset="0"/>
              </a:rPr>
              <a:t>One of the simplest organic compounds is </a:t>
            </a:r>
            <a:r>
              <a:rPr lang="en-US" b="1" dirty="0" smtClean="0">
                <a:latin typeface="Cambria" panose="02040503050406030204" pitchFamily="18" charset="0"/>
              </a:rPr>
              <a:t>methane </a:t>
            </a:r>
            <a:r>
              <a:rPr lang="en-US" altLang="zh-CN" sz="1800" b="1" dirty="0" smtClean="0">
                <a:latin typeface="楷体" panose="02010609060101010101" pitchFamily="49" charset="-122"/>
                <a:ea typeface="楷体" panose="02010609060101010101" pitchFamily="49" charset="-122"/>
              </a:rPr>
              <a:t>(</a:t>
            </a:r>
            <a:r>
              <a:rPr lang="zh-CN" altLang="en-US" sz="1800" b="1" dirty="0" smtClean="0">
                <a:latin typeface="楷体" panose="02010609060101010101" pitchFamily="49" charset="-122"/>
                <a:ea typeface="楷体" panose="02010609060101010101" pitchFamily="49" charset="-122"/>
              </a:rPr>
              <a:t>甲烷</a:t>
            </a:r>
            <a:r>
              <a:rPr lang="en-US" altLang="zh-CN" sz="1800" b="1" dirty="0" smtClean="0">
                <a:latin typeface="楷体" panose="02010609060101010101" pitchFamily="49" charset="-122"/>
                <a:ea typeface="楷体" panose="02010609060101010101" pitchFamily="49" charset="-122"/>
              </a:rPr>
              <a:t>)</a:t>
            </a:r>
            <a:r>
              <a:rPr lang="en-US" sz="1800" b="1" dirty="0" smtClean="0">
                <a:latin typeface="Cambria" panose="02040503050406030204" pitchFamily="18" charset="0"/>
              </a:rPr>
              <a:t>,  </a:t>
            </a:r>
            <a:r>
              <a:rPr lang="en-US" b="1" dirty="0" smtClean="0">
                <a:latin typeface="Cambria" panose="02040503050406030204" pitchFamily="18" charset="0"/>
              </a:rPr>
              <a:t>CH</a:t>
            </a:r>
            <a:r>
              <a:rPr lang="en-US" b="1" baseline="-25000" dirty="0" smtClean="0">
                <a:latin typeface="Cambria" panose="02040503050406030204" pitchFamily="18" charset="0"/>
              </a:rPr>
              <a:t>4</a:t>
            </a:r>
            <a:r>
              <a:rPr lang="en-US" b="1" dirty="0">
                <a:latin typeface="Cambria" panose="02040503050406030204" pitchFamily="18" charset="0"/>
              </a:rPr>
              <a:t>, with a single carbon atom bonded to four hydrogen atoms.</a:t>
            </a:r>
          </a:p>
          <a:p>
            <a:r>
              <a:rPr lang="en-US" b="1" dirty="0" smtClean="0">
                <a:latin typeface="Cambria" panose="02040503050406030204" pitchFamily="18" charset="0"/>
              </a:rPr>
              <a:t>Methane is </a:t>
            </a:r>
            <a:r>
              <a:rPr lang="en-US" b="1" dirty="0">
                <a:latin typeface="Cambria" panose="02040503050406030204" pitchFamily="18" charset="0"/>
              </a:rPr>
              <a:t>abundant in natural gas and is produced</a:t>
            </a:r>
          </a:p>
          <a:p>
            <a:pPr lvl="1"/>
            <a:r>
              <a:rPr lang="en-US" b="1" dirty="0">
                <a:latin typeface="Cambria" panose="02040503050406030204" pitchFamily="18" charset="0"/>
              </a:rPr>
              <a:t>by </a:t>
            </a:r>
            <a:r>
              <a:rPr lang="en-US" b="1" dirty="0" smtClean="0">
                <a:latin typeface="Cambria" panose="02040503050406030204" pitchFamily="18" charset="0"/>
              </a:rPr>
              <a:t>prokaryotes</a:t>
            </a:r>
            <a:r>
              <a:rPr lang="zh-CN" altLang="en-US" sz="2000" b="1" dirty="0">
                <a:latin typeface="楷体" panose="02010609060101010101" pitchFamily="49" charset="-122"/>
                <a:ea typeface="楷体" panose="02010609060101010101" pitchFamily="49" charset="-122"/>
              </a:rPr>
              <a:t> </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原核生物</a:t>
            </a:r>
            <a:r>
              <a:rPr lang="en-US" altLang="zh-CN" sz="2000" b="1" dirty="0" smtClean="0">
                <a:latin typeface="楷体" panose="02010609060101010101" pitchFamily="49" charset="-122"/>
                <a:ea typeface="楷体" panose="02010609060101010101" pitchFamily="49" charset="-122"/>
              </a:rPr>
              <a:t>) </a:t>
            </a:r>
            <a:r>
              <a:rPr lang="en-US" b="1" dirty="0" smtClean="0">
                <a:latin typeface="Cambria" panose="02040503050406030204" pitchFamily="18" charset="0"/>
              </a:rPr>
              <a:t>that </a:t>
            </a:r>
            <a:r>
              <a:rPr lang="en-US" b="1" dirty="0">
                <a:latin typeface="Cambria" panose="02040503050406030204" pitchFamily="18" charset="0"/>
              </a:rPr>
              <a:t>live in </a:t>
            </a:r>
            <a:r>
              <a:rPr lang="en-US" b="1" dirty="0" smtClean="0">
                <a:latin typeface="Cambria" panose="02040503050406030204" pitchFamily="18" charset="0"/>
              </a:rPr>
              <a:t>swamps, i.e</a:t>
            </a:r>
            <a:r>
              <a:rPr lang="en-US" b="1" dirty="0">
                <a:latin typeface="Cambria" panose="02040503050406030204" pitchFamily="18" charset="0"/>
              </a:rPr>
              <a:t>., swamp </a:t>
            </a:r>
            <a:r>
              <a:rPr lang="en-US" b="1" dirty="0" smtClean="0">
                <a:latin typeface="Cambria" panose="02040503050406030204" pitchFamily="18" charset="0"/>
              </a:rPr>
              <a:t>gas </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沼气</a:t>
            </a:r>
            <a:r>
              <a:rPr lang="en-US" altLang="zh-CN" sz="2000" b="1" dirty="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r>
              <a:rPr lang="en-US" b="1" dirty="0">
                <a:latin typeface="Cambria" panose="02040503050406030204" pitchFamily="18" charset="0"/>
              </a:rPr>
              <a:t>and </a:t>
            </a:r>
          </a:p>
          <a:p>
            <a:pPr lvl="1"/>
            <a:r>
              <a:rPr lang="en-US" b="1" dirty="0">
                <a:latin typeface="Cambria" panose="02040503050406030204" pitchFamily="18" charset="0"/>
              </a:rPr>
              <a:t>in the digestive </a:t>
            </a:r>
            <a:r>
              <a:rPr lang="en-US" b="1" dirty="0" smtClean="0">
                <a:latin typeface="Cambria" panose="02040503050406030204" pitchFamily="18" charset="0"/>
              </a:rPr>
              <a:t>tracts </a:t>
            </a:r>
            <a:r>
              <a:rPr lang="en-US"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消化系统</a:t>
            </a:r>
            <a:r>
              <a:rPr lang="en-US" altLang="zh-CN"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r>
              <a:rPr lang="en-US" b="1" dirty="0">
                <a:latin typeface="Cambria" panose="02040503050406030204" pitchFamily="18" charset="0"/>
              </a:rPr>
              <a:t>of grazing </a:t>
            </a:r>
            <a:r>
              <a:rPr lang="en-US" b="1" dirty="0" smtClean="0">
                <a:latin typeface="Cambria" panose="02040503050406030204" pitchFamily="18" charset="0"/>
              </a:rPr>
              <a:t>animals</a:t>
            </a:r>
            <a:r>
              <a:rPr lang="zh-CN" altLang="en-US" sz="2000" b="1" dirty="0">
                <a:latin typeface="楷体" panose="02010609060101010101" pitchFamily="49" charset="-122"/>
                <a:ea typeface="楷体" panose="02010609060101010101" pitchFamily="49" charset="-122"/>
              </a:rPr>
              <a:t> </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食草动物</a:t>
            </a:r>
            <a:r>
              <a:rPr lang="en-US" altLang="zh-CN"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r>
              <a:rPr lang="en-US" b="1" dirty="0">
                <a:latin typeface="Cambria" panose="02040503050406030204" pitchFamily="18" charset="0"/>
              </a:rPr>
              <a:t>such as cows.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38843" y="457200"/>
            <a:ext cx="8291648" cy="634185"/>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538843" y="1518557"/>
            <a:ext cx="8291648" cy="4658406"/>
          </a:xfrm>
        </p:spPr>
        <p:txBody>
          <a:bodyPr/>
          <a:lstStyle/>
          <a:p>
            <a:r>
              <a:rPr lang="en-US" b="1" dirty="0">
                <a:latin typeface="Cambria" panose="02040503050406030204" pitchFamily="18" charset="0"/>
              </a:rPr>
              <a:t>Each DNA nucleotide has one of four possible nitrogenous bases:</a:t>
            </a:r>
          </a:p>
          <a:p>
            <a:pPr marL="971550" lvl="1" indent="-514350">
              <a:buFont typeface="+mj-lt"/>
              <a:buAutoNum type="arabicPeriod"/>
            </a:pPr>
            <a:r>
              <a:rPr lang="en-US" sz="3600" b="1" dirty="0">
                <a:solidFill>
                  <a:srgbClr val="FF0000"/>
                </a:solidFill>
                <a:latin typeface="Cambria" panose="02040503050406030204" pitchFamily="18" charset="0"/>
              </a:rPr>
              <a:t>adenine (A),</a:t>
            </a:r>
          </a:p>
          <a:p>
            <a:pPr marL="971550" lvl="1" indent="-514350">
              <a:buFont typeface="+mj-lt"/>
              <a:buAutoNum type="arabicPeriod"/>
            </a:pPr>
            <a:r>
              <a:rPr lang="en-US" sz="3600" b="1" dirty="0">
                <a:solidFill>
                  <a:srgbClr val="FF0000"/>
                </a:solidFill>
                <a:latin typeface="Cambria" panose="02040503050406030204" pitchFamily="18" charset="0"/>
              </a:rPr>
              <a:t>guanine (G),</a:t>
            </a:r>
          </a:p>
          <a:p>
            <a:pPr marL="971550" lvl="1" indent="-514350">
              <a:buFont typeface="+mj-lt"/>
              <a:buAutoNum type="arabicPeriod"/>
            </a:pPr>
            <a:r>
              <a:rPr lang="en-US" sz="3600" b="1" dirty="0">
                <a:solidFill>
                  <a:srgbClr val="FF0000"/>
                </a:solidFill>
                <a:latin typeface="Cambria" panose="02040503050406030204" pitchFamily="18" charset="0"/>
              </a:rPr>
              <a:t>thymine (T), </a:t>
            </a:r>
          </a:p>
          <a:p>
            <a:pPr marL="971550" lvl="1" indent="-514350">
              <a:buFont typeface="+mj-lt"/>
              <a:buAutoNum type="arabicPeriod"/>
            </a:pPr>
            <a:r>
              <a:rPr lang="en-US" sz="3600" b="1" dirty="0">
                <a:solidFill>
                  <a:srgbClr val="FF0000"/>
                </a:solidFill>
                <a:latin typeface="Cambria" panose="02040503050406030204" pitchFamily="18" charset="0"/>
              </a:rPr>
              <a:t>cytosine (C).</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5-03_23_NitrogenousBases-L.jpg" descr="C:\Documents and Settings\rajesh\Desktop\PPT\Campbel Chapter-03\03_Labeled_Images\65-03_23_NitrogenousBases-L.jpg"/>
          <p:cNvPicPr>
            <a:picLocks noChangeAspect="1"/>
          </p:cNvPicPr>
          <p:nvPr/>
        </p:nvPicPr>
        <p:blipFill>
          <a:blip r:embed="rId3" r:link="rId4"/>
          <a:stretch>
            <a:fillRect/>
          </a:stretch>
        </p:blipFill>
        <p:spPr>
          <a:xfrm>
            <a:off x="298703" y="204216"/>
            <a:ext cx="8546592" cy="6449568"/>
          </a:xfrm>
          <a:prstGeom prst="rect">
            <a:avLst/>
          </a:prstGeom>
        </p:spPr>
      </p:pic>
      <p:sp>
        <p:nvSpPr>
          <p:cNvPr id="3" name="TextBox 2"/>
          <p:cNvSpPr txBox="1">
            <a:spLocks noChangeArrowheads="1"/>
          </p:cNvSpPr>
          <p:nvPr/>
        </p:nvSpPr>
        <p:spPr bwMode="auto">
          <a:xfrm>
            <a:off x="7470290" y="1034442"/>
            <a:ext cx="129522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Adenine (A)</a:t>
            </a:r>
          </a:p>
        </p:txBody>
      </p:sp>
      <p:sp>
        <p:nvSpPr>
          <p:cNvPr id="5" name="TextBox 3"/>
          <p:cNvSpPr txBox="1">
            <a:spLocks noChangeArrowheads="1"/>
          </p:cNvSpPr>
          <p:nvPr/>
        </p:nvSpPr>
        <p:spPr bwMode="auto">
          <a:xfrm>
            <a:off x="7466005" y="1800411"/>
            <a:ext cx="1320874"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Guanine (G)</a:t>
            </a:r>
          </a:p>
        </p:txBody>
      </p:sp>
      <p:sp>
        <p:nvSpPr>
          <p:cNvPr id="6" name="TextBox 66"/>
          <p:cNvSpPr txBox="1">
            <a:spLocks noChangeArrowheads="1"/>
          </p:cNvSpPr>
          <p:nvPr/>
        </p:nvSpPr>
        <p:spPr bwMode="auto">
          <a:xfrm>
            <a:off x="7466005" y="3454586"/>
            <a:ext cx="1308050"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Thymine (T)</a:t>
            </a:r>
          </a:p>
        </p:txBody>
      </p:sp>
      <p:sp>
        <p:nvSpPr>
          <p:cNvPr id="7" name="TextBox 67"/>
          <p:cNvSpPr txBox="1">
            <a:spLocks noChangeArrowheads="1"/>
          </p:cNvSpPr>
          <p:nvPr/>
        </p:nvSpPr>
        <p:spPr bwMode="auto">
          <a:xfrm>
            <a:off x="7466005" y="4169755"/>
            <a:ext cx="135934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Cytosine (C)</a:t>
            </a:r>
          </a:p>
        </p:txBody>
      </p:sp>
      <p:sp>
        <p:nvSpPr>
          <p:cNvPr id="8" name="TextBox 68"/>
          <p:cNvSpPr txBox="1">
            <a:spLocks noChangeArrowheads="1"/>
          </p:cNvSpPr>
          <p:nvPr/>
        </p:nvSpPr>
        <p:spPr bwMode="auto">
          <a:xfrm>
            <a:off x="678967" y="4070536"/>
            <a:ext cx="129522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Adenine (A)</a:t>
            </a:r>
          </a:p>
        </p:txBody>
      </p:sp>
      <p:sp>
        <p:nvSpPr>
          <p:cNvPr id="9" name="TextBox 80"/>
          <p:cNvSpPr txBox="1">
            <a:spLocks noChangeArrowheads="1"/>
          </p:cNvSpPr>
          <p:nvPr/>
        </p:nvSpPr>
        <p:spPr bwMode="auto">
          <a:xfrm>
            <a:off x="2950679" y="4070536"/>
            <a:ext cx="1320874"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Guanine (G)</a:t>
            </a:r>
          </a:p>
        </p:txBody>
      </p:sp>
      <p:sp>
        <p:nvSpPr>
          <p:cNvPr id="10" name="TextBox 120"/>
          <p:cNvSpPr txBox="1">
            <a:spLocks noChangeArrowheads="1"/>
          </p:cNvSpPr>
          <p:nvPr/>
        </p:nvSpPr>
        <p:spPr bwMode="auto">
          <a:xfrm>
            <a:off x="616260" y="6328754"/>
            <a:ext cx="1308050"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Thymine (T)</a:t>
            </a:r>
          </a:p>
        </p:txBody>
      </p:sp>
      <p:sp>
        <p:nvSpPr>
          <p:cNvPr id="11" name="TextBox 122"/>
          <p:cNvSpPr txBox="1">
            <a:spLocks noChangeArrowheads="1"/>
          </p:cNvSpPr>
          <p:nvPr/>
        </p:nvSpPr>
        <p:spPr bwMode="auto">
          <a:xfrm>
            <a:off x="3068948" y="6328754"/>
            <a:ext cx="1359346"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Cytosine (C)</a:t>
            </a:r>
          </a:p>
        </p:txBody>
      </p:sp>
      <p:sp>
        <p:nvSpPr>
          <p:cNvPr id="12" name="TextBox 123"/>
          <p:cNvSpPr txBox="1">
            <a:spLocks noChangeArrowheads="1"/>
          </p:cNvSpPr>
          <p:nvPr/>
        </p:nvSpPr>
        <p:spPr bwMode="auto">
          <a:xfrm>
            <a:off x="5067610" y="6319230"/>
            <a:ext cx="2962349"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Space-filling model of DNA</a:t>
            </a:r>
          </a:p>
        </p:txBody>
      </p:sp>
      <p:sp>
        <p:nvSpPr>
          <p:cNvPr id="13" name="Freeform 3"/>
          <p:cNvSpPr/>
          <p:nvPr/>
        </p:nvSpPr>
        <p:spPr>
          <a:xfrm>
            <a:off x="6283324" y="4032250"/>
            <a:ext cx="1154105" cy="29187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4" name="Freeform 3"/>
          <p:cNvSpPr/>
          <p:nvPr/>
        </p:nvSpPr>
        <p:spPr>
          <a:xfrm flipV="1">
            <a:off x="6816726" y="3616100"/>
            <a:ext cx="633404" cy="18119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5" name="Freeform 3"/>
          <p:cNvSpPr/>
          <p:nvPr/>
        </p:nvSpPr>
        <p:spPr>
          <a:xfrm>
            <a:off x="6572250" y="1765300"/>
            <a:ext cx="862318" cy="18631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6" name="Freeform 3"/>
          <p:cNvSpPr/>
          <p:nvPr/>
        </p:nvSpPr>
        <p:spPr>
          <a:xfrm flipV="1">
            <a:off x="6727825" y="1199132"/>
            <a:ext cx="685800" cy="8436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 name="TextBox 1"/>
          <p:cNvSpPr txBox="1"/>
          <p:nvPr/>
        </p:nvSpPr>
        <p:spPr>
          <a:xfrm>
            <a:off x="1943319" y="1800411"/>
            <a:ext cx="1125629" cy="400110"/>
          </a:xfrm>
          <a:prstGeom prst="rect">
            <a:avLst/>
          </a:prstGeom>
          <a:noFill/>
        </p:spPr>
        <p:txBody>
          <a:bodyPr wrap="none" rtlCol="0">
            <a:spAutoFit/>
          </a:bodyPr>
          <a:lstStyle/>
          <a:p>
            <a:r>
              <a:rPr lang="en-US" sz="2000" b="1" dirty="0" smtClean="0">
                <a:solidFill>
                  <a:srgbClr val="C39150"/>
                </a:solidFill>
              </a:rPr>
              <a:t>Purines</a:t>
            </a:r>
            <a:endParaRPr lang="en-US" sz="2000" b="1" dirty="0">
              <a:solidFill>
                <a:srgbClr val="C39150"/>
              </a:solidFill>
            </a:endParaRPr>
          </a:p>
        </p:txBody>
      </p:sp>
      <p:sp>
        <p:nvSpPr>
          <p:cNvPr id="17" name="TextBox 16"/>
          <p:cNvSpPr txBox="1"/>
          <p:nvPr/>
        </p:nvSpPr>
        <p:spPr>
          <a:xfrm>
            <a:off x="1556996" y="4547418"/>
            <a:ext cx="1636987" cy="400110"/>
          </a:xfrm>
          <a:prstGeom prst="rect">
            <a:avLst/>
          </a:prstGeom>
          <a:noFill/>
        </p:spPr>
        <p:txBody>
          <a:bodyPr wrap="none" rtlCol="0">
            <a:spAutoFit/>
          </a:bodyPr>
          <a:lstStyle/>
          <a:p>
            <a:r>
              <a:rPr lang="en-US" sz="2000" b="1" dirty="0" smtClean="0">
                <a:solidFill>
                  <a:srgbClr val="C39150"/>
                </a:solidFill>
              </a:rPr>
              <a:t>Pyrimidines</a:t>
            </a:r>
            <a:endParaRPr lang="en-US" sz="2000" b="1" dirty="0">
              <a:solidFill>
                <a:srgbClr val="C3915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53143" y="565101"/>
            <a:ext cx="8242662" cy="723992"/>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897923" y="1672281"/>
            <a:ext cx="7932567" cy="4504682"/>
          </a:xfrm>
        </p:spPr>
        <p:txBody>
          <a:bodyPr/>
          <a:lstStyle/>
          <a:p>
            <a:r>
              <a:rPr lang="en-US" b="1" dirty="0">
                <a:latin typeface="Cambria" panose="02040503050406030204" pitchFamily="18" charset="0"/>
              </a:rPr>
              <a:t>Dehydration reactions</a:t>
            </a:r>
          </a:p>
          <a:p>
            <a:pPr lvl="1"/>
            <a:r>
              <a:rPr lang="en-US" b="1" dirty="0">
                <a:latin typeface="Cambria" panose="02040503050406030204" pitchFamily="18" charset="0"/>
              </a:rPr>
              <a:t>link nucleotide monomers into long chains called polynucleotides,</a:t>
            </a:r>
          </a:p>
          <a:p>
            <a:pPr lvl="1"/>
            <a:r>
              <a:rPr lang="en-US" b="1" dirty="0">
                <a:latin typeface="Cambria" panose="02040503050406030204" pitchFamily="18" charset="0"/>
              </a:rPr>
              <a:t>form covalent bonds between the sugar of one nucleotide and the phosphate of the next, and</a:t>
            </a:r>
          </a:p>
          <a:p>
            <a:pPr lvl="1"/>
            <a:r>
              <a:rPr lang="en-US" b="1" dirty="0">
                <a:latin typeface="Cambria" panose="02040503050406030204" pitchFamily="18" charset="0"/>
              </a:rPr>
              <a:t>form a </a:t>
            </a:r>
            <a:r>
              <a:rPr lang="en-US" b="1" dirty="0">
                <a:solidFill>
                  <a:srgbClr val="FF0000"/>
                </a:solidFill>
                <a:latin typeface="Cambria" panose="02040503050406030204" pitchFamily="18" charset="0"/>
              </a:rPr>
              <a:t>sugar-phosphate backbone</a:t>
            </a:r>
            <a:r>
              <a:rPr lang="en-US" b="1" dirty="0">
                <a:latin typeface="Cambria" panose="02040503050406030204" pitchFamily="18" charset="0"/>
              </a:rPr>
              <a:t>.</a:t>
            </a:r>
          </a:p>
          <a:p>
            <a:r>
              <a:rPr lang="en-US" b="1" dirty="0">
                <a:latin typeface="Cambria" panose="02040503050406030204" pitchFamily="18" charset="0"/>
              </a:rPr>
              <a:t>Bases (A, T, C, or G) hang off the backbone like appendages.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srcRect/>
          <a:stretch>
            <a:fillRect/>
          </a:stretch>
        </p:blipFill>
        <p:spPr bwMode="auto">
          <a:xfrm>
            <a:off x="552086" y="224286"/>
            <a:ext cx="8226753" cy="6176513"/>
          </a:xfrm>
          <a:prstGeom prst="rect">
            <a:avLst/>
          </a:prstGeom>
          <a:noFill/>
        </p:spPr>
      </p:pic>
      <p:sp>
        <p:nvSpPr>
          <p:cNvPr id="2" name="TextBox 1"/>
          <p:cNvSpPr txBox="1"/>
          <p:nvPr/>
        </p:nvSpPr>
        <p:spPr>
          <a:xfrm>
            <a:off x="2759242" y="3721768"/>
            <a:ext cx="312906" cy="276999"/>
          </a:xfrm>
          <a:prstGeom prst="rect">
            <a:avLst/>
          </a:prstGeom>
          <a:noFill/>
        </p:spPr>
        <p:txBody>
          <a:bodyPr wrap="none" rtlCol="0">
            <a:spAutoFit/>
          </a:bodyPr>
          <a:lstStyle/>
          <a:p>
            <a:r>
              <a:rPr lang="en-US" altLang="zh-CN" sz="1200" b="1" dirty="0" smtClean="0"/>
              <a:t>1’</a:t>
            </a:r>
            <a:endParaRPr lang="zh-CN" altLang="en-US" sz="1200" b="1" dirty="0"/>
          </a:p>
        </p:txBody>
      </p:sp>
      <p:sp>
        <p:nvSpPr>
          <p:cNvPr id="4" name="TextBox 3"/>
          <p:cNvSpPr txBox="1"/>
          <p:nvPr/>
        </p:nvSpPr>
        <p:spPr>
          <a:xfrm>
            <a:off x="2537742" y="3998767"/>
            <a:ext cx="312906" cy="276999"/>
          </a:xfrm>
          <a:prstGeom prst="rect">
            <a:avLst/>
          </a:prstGeom>
          <a:noFill/>
        </p:spPr>
        <p:txBody>
          <a:bodyPr wrap="none" rtlCol="0">
            <a:spAutoFit/>
          </a:bodyPr>
          <a:lstStyle/>
          <a:p>
            <a:r>
              <a:rPr lang="en-US" altLang="zh-CN" sz="1200" b="1" dirty="0" smtClean="0"/>
              <a:t>2’</a:t>
            </a:r>
            <a:endParaRPr lang="zh-CN" altLang="en-US" sz="1200" b="1" dirty="0"/>
          </a:p>
        </p:txBody>
      </p:sp>
      <p:sp>
        <p:nvSpPr>
          <p:cNvPr id="5" name="TextBox 4"/>
          <p:cNvSpPr txBox="1"/>
          <p:nvPr/>
        </p:nvSpPr>
        <p:spPr>
          <a:xfrm>
            <a:off x="1888037" y="3842628"/>
            <a:ext cx="312906" cy="276999"/>
          </a:xfrm>
          <a:prstGeom prst="rect">
            <a:avLst/>
          </a:prstGeom>
          <a:noFill/>
        </p:spPr>
        <p:txBody>
          <a:bodyPr wrap="none" rtlCol="0">
            <a:spAutoFit/>
          </a:bodyPr>
          <a:lstStyle/>
          <a:p>
            <a:r>
              <a:rPr lang="en-US" altLang="zh-CN" sz="1200" b="1" dirty="0" smtClean="0"/>
              <a:t>3</a:t>
            </a:r>
            <a:r>
              <a:rPr lang="zh-CN" altLang="en-US" sz="1200" b="1" dirty="0" smtClean="0"/>
              <a:t>‘</a:t>
            </a:r>
            <a:endParaRPr lang="zh-CN" altLang="en-US" sz="1200" b="1" dirty="0"/>
          </a:p>
        </p:txBody>
      </p:sp>
      <p:sp>
        <p:nvSpPr>
          <p:cNvPr id="6" name="TextBox 5"/>
          <p:cNvSpPr txBox="1"/>
          <p:nvPr/>
        </p:nvSpPr>
        <p:spPr>
          <a:xfrm>
            <a:off x="3665621" y="4981073"/>
            <a:ext cx="312906" cy="276999"/>
          </a:xfrm>
          <a:prstGeom prst="rect">
            <a:avLst/>
          </a:prstGeom>
          <a:noFill/>
        </p:spPr>
        <p:txBody>
          <a:bodyPr wrap="none" rtlCol="0">
            <a:spAutoFit/>
          </a:bodyPr>
          <a:lstStyle/>
          <a:p>
            <a:r>
              <a:rPr lang="en-US" altLang="zh-CN" sz="1200" b="1" dirty="0" smtClean="0"/>
              <a:t>1’</a:t>
            </a:r>
            <a:endParaRPr lang="zh-CN" altLang="en-US" sz="1200" b="1" dirty="0"/>
          </a:p>
        </p:txBody>
      </p:sp>
      <p:sp>
        <p:nvSpPr>
          <p:cNvPr id="7" name="TextBox 6"/>
          <p:cNvSpPr txBox="1"/>
          <p:nvPr/>
        </p:nvSpPr>
        <p:spPr>
          <a:xfrm>
            <a:off x="3395995" y="5270920"/>
            <a:ext cx="312906" cy="276999"/>
          </a:xfrm>
          <a:prstGeom prst="rect">
            <a:avLst/>
          </a:prstGeom>
          <a:noFill/>
        </p:spPr>
        <p:txBody>
          <a:bodyPr wrap="none" rtlCol="0">
            <a:spAutoFit/>
          </a:bodyPr>
          <a:lstStyle/>
          <a:p>
            <a:r>
              <a:rPr lang="en-US" altLang="zh-CN" sz="1200" b="1" dirty="0" smtClean="0"/>
              <a:t>2’</a:t>
            </a:r>
            <a:endParaRPr lang="zh-CN" altLang="en-US" sz="1200" b="1" dirty="0"/>
          </a:p>
        </p:txBody>
      </p:sp>
      <p:sp>
        <p:nvSpPr>
          <p:cNvPr id="8" name="TextBox 7"/>
          <p:cNvSpPr txBox="1"/>
          <p:nvPr/>
        </p:nvSpPr>
        <p:spPr>
          <a:xfrm>
            <a:off x="2743199" y="5117975"/>
            <a:ext cx="312906" cy="276999"/>
          </a:xfrm>
          <a:prstGeom prst="rect">
            <a:avLst/>
          </a:prstGeom>
          <a:noFill/>
        </p:spPr>
        <p:txBody>
          <a:bodyPr wrap="none" rtlCol="0">
            <a:spAutoFit/>
          </a:bodyPr>
          <a:lstStyle/>
          <a:p>
            <a:r>
              <a:rPr lang="en-US" altLang="zh-CN" sz="1200" b="1" dirty="0" smtClean="0"/>
              <a:t>3’</a:t>
            </a:r>
            <a:endParaRPr lang="zh-CN" altLang="en-US" sz="1200" b="1" dirty="0"/>
          </a:p>
        </p:txBody>
      </p:sp>
      <p:sp>
        <p:nvSpPr>
          <p:cNvPr id="9" name="TextBox 8"/>
          <p:cNvSpPr txBox="1"/>
          <p:nvPr/>
        </p:nvSpPr>
        <p:spPr>
          <a:xfrm>
            <a:off x="2534652" y="4922783"/>
            <a:ext cx="312906" cy="276999"/>
          </a:xfrm>
          <a:prstGeom prst="rect">
            <a:avLst/>
          </a:prstGeom>
          <a:noFill/>
        </p:spPr>
        <p:txBody>
          <a:bodyPr wrap="none" rtlCol="0">
            <a:spAutoFit/>
          </a:bodyPr>
          <a:lstStyle/>
          <a:p>
            <a:r>
              <a:rPr lang="en-US" altLang="zh-CN" sz="1200" b="1" dirty="0" smtClean="0"/>
              <a:t>4’</a:t>
            </a:r>
            <a:endParaRPr lang="zh-CN" altLang="en-US" sz="1200" b="1" dirty="0"/>
          </a:p>
        </p:txBody>
      </p:sp>
      <p:sp>
        <p:nvSpPr>
          <p:cNvPr id="10" name="TextBox 9"/>
          <p:cNvSpPr txBox="1"/>
          <p:nvPr/>
        </p:nvSpPr>
        <p:spPr>
          <a:xfrm>
            <a:off x="2669465" y="4548188"/>
            <a:ext cx="312906" cy="276999"/>
          </a:xfrm>
          <a:prstGeom prst="rect">
            <a:avLst/>
          </a:prstGeom>
          <a:noFill/>
        </p:spPr>
        <p:txBody>
          <a:bodyPr wrap="none" rtlCol="0">
            <a:spAutoFit/>
          </a:bodyPr>
          <a:lstStyle/>
          <a:p>
            <a:r>
              <a:rPr lang="en-US" altLang="zh-CN" sz="1200" b="1" dirty="0" smtClean="0"/>
              <a:t>5’</a:t>
            </a:r>
            <a:endParaRPr lang="zh-CN" altLang="en-US" sz="1200" b="1" dirty="0"/>
          </a:p>
        </p:txBody>
      </p:sp>
    </p:spTree>
    <p:extLst>
      <p:ext uri="{BB962C8B-B14F-4D97-AF65-F5344CB8AC3E}">
        <p14:creationId xmlns:p14="http://schemas.microsoft.com/office/powerpoint/2010/main" val="5719759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r="58520"/>
          <a:stretch/>
        </p:blipFill>
        <p:spPr>
          <a:xfrm>
            <a:off x="3207867" y="204216"/>
            <a:ext cx="2751145" cy="6449568"/>
          </a:xfrm>
          <a:prstGeom prst="rect">
            <a:avLst/>
          </a:prstGeom>
        </p:spPr>
      </p:pic>
      <p:sp>
        <p:nvSpPr>
          <p:cNvPr id="3" name="TextBox 16"/>
          <p:cNvSpPr txBox="1">
            <a:spLocks noChangeArrowheads="1"/>
          </p:cNvSpPr>
          <p:nvPr/>
        </p:nvSpPr>
        <p:spPr bwMode="auto">
          <a:xfrm>
            <a:off x="4169404" y="589619"/>
            <a:ext cx="1793761"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Sugar-phosphate</a:t>
            </a:r>
          </a:p>
          <a:p>
            <a:pPr eaLnBrk="0" hangingPunct="0">
              <a:lnSpc>
                <a:spcPts val="1900"/>
              </a:lnSpc>
            </a:pPr>
            <a:r>
              <a:rPr lang="en-US" sz="1700" b="1" dirty="0">
                <a:solidFill>
                  <a:srgbClr val="000000"/>
                </a:solidFill>
                <a:latin typeface="Arial"/>
                <a:ea typeface="ＭＳ Ｐゴシック" charset="0"/>
              </a:rPr>
              <a:t>backbone</a:t>
            </a:r>
          </a:p>
        </p:txBody>
      </p:sp>
      <p:sp>
        <p:nvSpPr>
          <p:cNvPr id="5" name="TextBox 18"/>
          <p:cNvSpPr txBox="1">
            <a:spLocks noChangeArrowheads="1"/>
          </p:cNvSpPr>
          <p:nvPr/>
        </p:nvSpPr>
        <p:spPr bwMode="auto">
          <a:xfrm>
            <a:off x="4802816" y="1548470"/>
            <a:ext cx="1115690" cy="261610"/>
          </a:xfrm>
          <a:prstGeom prst="rect">
            <a:avLst/>
          </a:prstGeom>
          <a:noFill/>
          <a:ln w="9525">
            <a:noFill/>
            <a:miter lim="800000"/>
            <a:headEnd/>
            <a:tailEnd/>
          </a:ln>
        </p:spPr>
        <p:txBody>
          <a:bodyPr wrap="none" lIns="0" tIns="0" rIns="0" bIns="0">
            <a:spAutoFit/>
          </a:bodyPr>
          <a:lstStyle/>
          <a:p>
            <a:pPr eaLnBrk="0" hangingPunct="0"/>
            <a:r>
              <a:rPr lang="en-US" sz="1700" b="1" dirty="0">
                <a:solidFill>
                  <a:srgbClr val="000000"/>
                </a:solidFill>
                <a:latin typeface="Arial"/>
                <a:ea typeface="ＭＳ Ｐゴシック" charset="0"/>
              </a:rPr>
              <a:t>Nucleotide</a:t>
            </a:r>
          </a:p>
        </p:txBody>
      </p:sp>
      <p:sp>
        <p:nvSpPr>
          <p:cNvPr id="8" name="TextBox 43"/>
          <p:cNvSpPr txBox="1">
            <a:spLocks noChangeArrowheads="1"/>
          </p:cNvSpPr>
          <p:nvPr/>
        </p:nvSpPr>
        <p:spPr bwMode="auto">
          <a:xfrm>
            <a:off x="4935372" y="4682991"/>
            <a:ext cx="644407" cy="261610"/>
          </a:xfrm>
          <a:prstGeom prst="rect">
            <a:avLst/>
          </a:prstGeom>
          <a:noFill/>
          <a:ln w="9525">
            <a:noFill/>
            <a:miter lim="800000"/>
            <a:headEnd/>
            <a:tailEnd/>
          </a:ln>
        </p:spPr>
        <p:txBody>
          <a:bodyPr wrap="none" lIns="0" tIns="0" rIns="0" bIns="0">
            <a:spAutoFit/>
          </a:bodyPr>
          <a:lstStyle/>
          <a:p>
            <a:pPr eaLnBrk="0" hangingPunct="0"/>
            <a:r>
              <a:rPr lang="en-US" sz="1700" b="1" dirty="0">
                <a:solidFill>
                  <a:srgbClr val="000000"/>
                </a:solidFill>
                <a:latin typeface="Arial"/>
                <a:ea typeface="ＭＳ Ｐゴシック" charset="0"/>
              </a:rPr>
              <a:t>Bases</a:t>
            </a:r>
          </a:p>
        </p:txBody>
      </p:sp>
      <p:sp>
        <p:nvSpPr>
          <p:cNvPr id="9" name="TextBox 54"/>
          <p:cNvSpPr txBox="1">
            <a:spLocks noChangeArrowheads="1"/>
          </p:cNvSpPr>
          <p:nvPr/>
        </p:nvSpPr>
        <p:spPr bwMode="auto">
          <a:xfrm>
            <a:off x="3316916" y="6091100"/>
            <a:ext cx="1782539"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(a) DNA strand</a:t>
            </a:r>
          </a:p>
          <a:p>
            <a:pPr eaLnBrk="0" hangingPunct="0">
              <a:lnSpc>
                <a:spcPts val="2000"/>
              </a:lnSpc>
            </a:pPr>
            <a:r>
              <a:rPr lang="en-US" sz="1800" b="1" dirty="0">
                <a:solidFill>
                  <a:srgbClr val="000000"/>
                </a:solidFill>
                <a:latin typeface="Arial"/>
                <a:ea typeface="ＭＳ Ｐゴシック" charset="0"/>
              </a:rPr>
              <a:t>(polynucleotide)</a:t>
            </a:r>
          </a:p>
        </p:txBody>
      </p:sp>
      <p:sp>
        <p:nvSpPr>
          <p:cNvPr id="13" name="Freeform 3"/>
          <p:cNvSpPr/>
          <p:nvPr/>
        </p:nvSpPr>
        <p:spPr>
          <a:xfrm flipV="1">
            <a:off x="4369856" y="1745456"/>
            <a:ext cx="404015" cy="26497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 name="Freeform 1"/>
          <p:cNvSpPr/>
          <p:nvPr/>
        </p:nvSpPr>
        <p:spPr bwMode="auto">
          <a:xfrm>
            <a:off x="4208186" y="4535488"/>
            <a:ext cx="677606" cy="590550"/>
          </a:xfrm>
          <a:custGeom>
            <a:avLst/>
            <a:gdLst>
              <a:gd name="connsiteX0" fmla="*/ 0 w 673100"/>
              <a:gd name="connsiteY0" fmla="*/ 0 h 590550"/>
              <a:gd name="connsiteX1" fmla="*/ 673100 w 673100"/>
              <a:gd name="connsiteY1" fmla="*/ 307975 h 590550"/>
              <a:gd name="connsiteX2" fmla="*/ 9525 w 673100"/>
              <a:gd name="connsiteY2" fmla="*/ 590550 h 590550"/>
              <a:gd name="connsiteX3" fmla="*/ 9525 w 673100"/>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673100" h="590550">
                <a:moveTo>
                  <a:pt x="0" y="0"/>
                </a:moveTo>
                <a:lnTo>
                  <a:pt x="673100" y="307975"/>
                </a:lnTo>
                <a:lnTo>
                  <a:pt x="9525" y="590550"/>
                </a:lnTo>
                <a:lnTo>
                  <a:pt x="9525" y="590550"/>
                </a:lnTo>
              </a:path>
            </a:pathLst>
          </a:custGeom>
          <a:noFill/>
          <a:ln w="12700" cap="flat" cmpd="sng" algn="ctr">
            <a:solidFill>
              <a:schemeClr val="tx1"/>
            </a:solidFill>
            <a:prstDash val="solid"/>
            <a:miter lim="800000"/>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20" name="Group 19"/>
          <p:cNvGrpSpPr/>
          <p:nvPr/>
        </p:nvGrpSpPr>
        <p:grpSpPr>
          <a:xfrm>
            <a:off x="3291782" y="776288"/>
            <a:ext cx="858203" cy="526256"/>
            <a:chOff x="1339691" y="776288"/>
            <a:chExt cx="858203" cy="526256"/>
          </a:xfrm>
        </p:grpSpPr>
        <p:sp>
          <p:nvSpPr>
            <p:cNvPr id="17" name="Freeform 3"/>
            <p:cNvSpPr/>
            <p:nvPr/>
          </p:nvSpPr>
          <p:spPr>
            <a:xfrm>
              <a:off x="1339691" y="1060588"/>
              <a:ext cx="451010" cy="241956"/>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9" name="Freeform 18"/>
            <p:cNvSpPr/>
            <p:nvPr/>
          </p:nvSpPr>
          <p:spPr bwMode="auto">
            <a:xfrm>
              <a:off x="1574006" y="776288"/>
              <a:ext cx="623888" cy="292893"/>
            </a:xfrm>
            <a:custGeom>
              <a:avLst/>
              <a:gdLst>
                <a:gd name="connsiteX0" fmla="*/ 0 w 623888"/>
                <a:gd name="connsiteY0" fmla="*/ 292893 h 292893"/>
                <a:gd name="connsiteX1" fmla="*/ 623888 w 623888"/>
                <a:gd name="connsiteY1" fmla="*/ 0 h 292893"/>
              </a:gdLst>
              <a:ahLst/>
              <a:cxnLst>
                <a:cxn ang="0">
                  <a:pos x="connsiteX0" y="connsiteY0"/>
                </a:cxn>
                <a:cxn ang="0">
                  <a:pos x="connsiteX1" y="connsiteY1"/>
                </a:cxn>
              </a:cxnLst>
              <a:rect l="l" t="t" r="r" b="b"/>
              <a:pathLst>
                <a:path w="623888" h="292893">
                  <a:moveTo>
                    <a:pt x="0" y="292893"/>
                  </a:moveTo>
                  <a:lnTo>
                    <a:pt x="623888"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23" name="Freeform 22"/>
          <p:cNvSpPr/>
          <p:nvPr/>
        </p:nvSpPr>
        <p:spPr>
          <a:xfrm>
            <a:off x="3252080" y="1669750"/>
            <a:ext cx="1117776" cy="759125"/>
          </a:xfrm>
          <a:custGeom>
            <a:avLst/>
            <a:gdLst>
              <a:gd name="connsiteX0" fmla="*/ 1435087 w 1441437"/>
              <a:gd name="connsiteY0" fmla="*/ 223189 h 229539"/>
              <a:gd name="connsiteX1" fmla="*/ 6350 w 1441437"/>
              <a:gd name="connsiteY1" fmla="*/ 223189 h 229539"/>
              <a:gd name="connsiteX2" fmla="*/ 6350 w 1441437"/>
              <a:gd name="connsiteY2" fmla="*/ 6350 h 229539"/>
              <a:gd name="connsiteX3" fmla="*/ 1435087 w 1441437"/>
              <a:gd name="connsiteY3" fmla="*/ 6350 h 229539"/>
              <a:gd name="connsiteX4" fmla="*/ 1435087 w 1441437"/>
              <a:gd name="connsiteY4" fmla="*/ 223189 h 2295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1437" h="229539">
                <a:moveTo>
                  <a:pt x="1435087" y="223189"/>
                </a:moveTo>
                <a:lnTo>
                  <a:pt x="6350" y="223189"/>
                </a:lnTo>
                <a:lnTo>
                  <a:pt x="6350" y="6350"/>
                </a:lnTo>
                <a:lnTo>
                  <a:pt x="1435087" y="6350"/>
                </a:lnTo>
                <a:lnTo>
                  <a:pt x="1435087" y="223189"/>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710293" y="367393"/>
            <a:ext cx="8120198" cy="723992"/>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408213" y="1502229"/>
            <a:ext cx="8422277" cy="4674734"/>
          </a:xfrm>
        </p:spPr>
        <p:txBody>
          <a:bodyPr/>
          <a:lstStyle/>
          <a:p>
            <a:pPr lvl="1"/>
            <a:r>
              <a:rPr lang="en-US" b="1" dirty="0">
                <a:latin typeface="Cambria" panose="02040503050406030204" pitchFamily="18" charset="0"/>
              </a:rPr>
              <a:t>A molecule of cellular DNA is double-stranded, with two polynucleotide strands coiled around each other to form a </a:t>
            </a:r>
            <a:r>
              <a:rPr lang="en-US" b="1" dirty="0">
                <a:solidFill>
                  <a:srgbClr val="FF0000"/>
                </a:solidFill>
                <a:latin typeface="Cambria" panose="02040503050406030204" pitchFamily="18" charset="0"/>
              </a:rPr>
              <a:t>double helix</a:t>
            </a:r>
            <a:r>
              <a:rPr lang="en-US" b="1" dirty="0">
                <a:latin typeface="Cambria" panose="02040503050406030204" pitchFamily="18" charset="0"/>
              </a:rPr>
              <a:t>.</a:t>
            </a:r>
          </a:p>
          <a:p>
            <a:pPr lvl="1"/>
            <a:r>
              <a:rPr lang="en-US" b="1" dirty="0">
                <a:latin typeface="Cambria" panose="02040503050406030204" pitchFamily="18" charset="0"/>
              </a:rPr>
              <a:t>Bases along one DNA strand hydrogen-bond to bases along the other strand.</a:t>
            </a:r>
          </a:p>
          <a:p>
            <a:pPr lvl="1"/>
            <a:r>
              <a:rPr lang="en-US" b="1" dirty="0">
                <a:latin typeface="Cambria" panose="02040503050406030204" pitchFamily="18" charset="0"/>
              </a:rPr>
              <a:t>The functional groups hanging off the base determine which bases pair up:</a:t>
            </a:r>
          </a:p>
          <a:p>
            <a:pPr lvl="2"/>
            <a:r>
              <a:rPr lang="en-US" sz="4000" b="1" dirty="0" smtClean="0">
                <a:solidFill>
                  <a:srgbClr val="FF0000"/>
                </a:solidFill>
                <a:latin typeface="Cambria" panose="02040503050406030204" pitchFamily="18" charset="0"/>
              </a:rPr>
              <a:t> A </a:t>
            </a:r>
            <a:r>
              <a:rPr lang="en-US" sz="4000" b="1" dirty="0">
                <a:solidFill>
                  <a:srgbClr val="FF0000"/>
                </a:solidFill>
                <a:latin typeface="Cambria" panose="02040503050406030204" pitchFamily="18" charset="0"/>
              </a:rPr>
              <a:t>only pairs with </a:t>
            </a:r>
            <a:r>
              <a:rPr lang="en-US" sz="4000" b="1" dirty="0" smtClean="0">
                <a:solidFill>
                  <a:srgbClr val="FF0000"/>
                </a:solidFill>
                <a:latin typeface="Cambria" panose="02040503050406030204" pitchFamily="18" charset="0"/>
              </a:rPr>
              <a:t>T,</a:t>
            </a:r>
            <a:endParaRPr lang="en-US" sz="4000" b="1" dirty="0">
              <a:solidFill>
                <a:srgbClr val="FF0000"/>
              </a:solidFill>
              <a:latin typeface="Cambria" panose="02040503050406030204" pitchFamily="18" charset="0"/>
            </a:endParaRPr>
          </a:p>
          <a:p>
            <a:pPr lvl="2"/>
            <a:r>
              <a:rPr lang="en-US" sz="4000" b="1" dirty="0" smtClean="0">
                <a:solidFill>
                  <a:srgbClr val="FF0000"/>
                </a:solidFill>
                <a:latin typeface="Cambria" panose="02040503050406030204" pitchFamily="18" charset="0"/>
              </a:rPr>
              <a:t> G only pairs </a:t>
            </a:r>
            <a:r>
              <a:rPr lang="en-US" sz="4000" b="1" dirty="0">
                <a:solidFill>
                  <a:srgbClr val="FF0000"/>
                </a:solidFill>
                <a:latin typeface="Cambria" panose="02040503050406030204" pitchFamily="18" charset="0"/>
              </a:rPr>
              <a:t>with C.</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8606"/>
          <a:stretch/>
        </p:blipFill>
        <p:spPr>
          <a:xfrm>
            <a:off x="2866493" y="204216"/>
            <a:ext cx="3408691" cy="6449568"/>
          </a:xfrm>
          <a:prstGeom prst="rect">
            <a:avLst/>
          </a:prstGeom>
        </p:spPr>
      </p:pic>
      <p:sp>
        <p:nvSpPr>
          <p:cNvPr id="6" name="TextBox 20"/>
          <p:cNvSpPr txBox="1">
            <a:spLocks noChangeArrowheads="1"/>
          </p:cNvSpPr>
          <p:nvPr/>
        </p:nvSpPr>
        <p:spPr bwMode="auto">
          <a:xfrm>
            <a:off x="2808517" y="1378606"/>
            <a:ext cx="522579"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Base</a:t>
            </a:r>
          </a:p>
          <a:p>
            <a:pPr eaLnBrk="0" hangingPunct="0">
              <a:lnSpc>
                <a:spcPts val="1900"/>
              </a:lnSpc>
            </a:pPr>
            <a:r>
              <a:rPr lang="en-US" sz="1700" b="1" dirty="0">
                <a:solidFill>
                  <a:srgbClr val="000000"/>
                </a:solidFill>
                <a:latin typeface="Arial"/>
                <a:ea typeface="ＭＳ Ｐゴシック" charset="0"/>
              </a:rPr>
              <a:t>pair</a:t>
            </a:r>
          </a:p>
        </p:txBody>
      </p:sp>
      <p:sp>
        <p:nvSpPr>
          <p:cNvPr id="7" name="TextBox 22"/>
          <p:cNvSpPr txBox="1">
            <a:spLocks noChangeArrowheads="1"/>
          </p:cNvSpPr>
          <p:nvPr/>
        </p:nvSpPr>
        <p:spPr bwMode="auto">
          <a:xfrm>
            <a:off x="2808517" y="1979475"/>
            <a:ext cx="1017907"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Hydrogen</a:t>
            </a:r>
          </a:p>
          <a:p>
            <a:pPr eaLnBrk="0" hangingPunct="0">
              <a:lnSpc>
                <a:spcPts val="1900"/>
              </a:lnSpc>
            </a:pPr>
            <a:r>
              <a:rPr lang="en-US" sz="1700" b="1" dirty="0">
                <a:solidFill>
                  <a:srgbClr val="000000"/>
                </a:solidFill>
                <a:latin typeface="Arial"/>
                <a:ea typeface="ＭＳ Ｐゴシック" charset="0"/>
              </a:rPr>
              <a:t>bond</a:t>
            </a:r>
          </a:p>
        </p:txBody>
      </p:sp>
      <p:sp>
        <p:nvSpPr>
          <p:cNvPr id="10" name="TextBox 57"/>
          <p:cNvSpPr txBox="1">
            <a:spLocks noChangeArrowheads="1"/>
          </p:cNvSpPr>
          <p:nvPr/>
        </p:nvSpPr>
        <p:spPr bwMode="auto">
          <a:xfrm>
            <a:off x="2884717" y="6091100"/>
            <a:ext cx="3141886"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(b) Double helix</a:t>
            </a:r>
          </a:p>
          <a:p>
            <a:pPr eaLnBrk="0" hangingPunct="0">
              <a:lnSpc>
                <a:spcPts val="2000"/>
              </a:lnSpc>
            </a:pPr>
            <a:r>
              <a:rPr lang="en-US" sz="1800" b="1" dirty="0">
                <a:solidFill>
                  <a:srgbClr val="000000"/>
                </a:solidFill>
                <a:latin typeface="Arial"/>
                <a:ea typeface="ＭＳ Ｐゴシック" charset="0"/>
              </a:rPr>
              <a:t>(two polynucleotide strands)</a:t>
            </a:r>
          </a:p>
        </p:txBody>
      </p:sp>
      <p:sp>
        <p:nvSpPr>
          <p:cNvPr id="11" name="Freeform 3"/>
          <p:cNvSpPr/>
          <p:nvPr/>
        </p:nvSpPr>
        <p:spPr>
          <a:xfrm flipH="1">
            <a:off x="3785227" y="1074551"/>
            <a:ext cx="679955" cy="9495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2540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2" name="Freeform 3"/>
          <p:cNvSpPr/>
          <p:nvPr/>
        </p:nvSpPr>
        <p:spPr>
          <a:xfrm flipH="1">
            <a:off x="3349458" y="1047751"/>
            <a:ext cx="521522" cy="4429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2540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4" name="Freeform 23"/>
          <p:cNvSpPr/>
          <p:nvPr/>
        </p:nvSpPr>
        <p:spPr>
          <a:xfrm>
            <a:off x="3870980" y="860954"/>
            <a:ext cx="1307306" cy="408253"/>
          </a:xfrm>
          <a:custGeom>
            <a:avLst/>
            <a:gdLst>
              <a:gd name="connsiteX0" fmla="*/ 1435087 w 1441437"/>
              <a:gd name="connsiteY0" fmla="*/ 223189 h 229539"/>
              <a:gd name="connsiteX1" fmla="*/ 6350 w 1441437"/>
              <a:gd name="connsiteY1" fmla="*/ 223189 h 229539"/>
              <a:gd name="connsiteX2" fmla="*/ 6350 w 1441437"/>
              <a:gd name="connsiteY2" fmla="*/ 6350 h 229539"/>
              <a:gd name="connsiteX3" fmla="*/ 1435087 w 1441437"/>
              <a:gd name="connsiteY3" fmla="*/ 6350 h 229539"/>
              <a:gd name="connsiteX4" fmla="*/ 1435087 w 1441437"/>
              <a:gd name="connsiteY4" fmla="*/ 223189 h 2295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1437" h="229539">
                <a:moveTo>
                  <a:pt x="1435087" y="223189"/>
                </a:moveTo>
                <a:lnTo>
                  <a:pt x="6350" y="223189"/>
                </a:lnTo>
                <a:lnTo>
                  <a:pt x="6350" y="6350"/>
                </a:lnTo>
                <a:lnTo>
                  <a:pt x="1435087" y="6350"/>
                </a:lnTo>
                <a:lnTo>
                  <a:pt x="1435087" y="223189"/>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6" name="Freeform 3"/>
          <p:cNvSpPr/>
          <p:nvPr/>
        </p:nvSpPr>
        <p:spPr>
          <a:xfrm flipH="1">
            <a:off x="3352633" y="1044576"/>
            <a:ext cx="521522" cy="4429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7" name="Freeform 3"/>
          <p:cNvSpPr/>
          <p:nvPr/>
        </p:nvSpPr>
        <p:spPr>
          <a:xfrm flipH="1">
            <a:off x="3794752" y="1065026"/>
            <a:ext cx="679955" cy="9495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53143" y="445394"/>
            <a:ext cx="8360228" cy="958863"/>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653143" y="1404257"/>
            <a:ext cx="8177348" cy="4772706"/>
          </a:xfrm>
        </p:spPr>
        <p:txBody>
          <a:bodyPr/>
          <a:lstStyle/>
          <a:p>
            <a:r>
              <a:rPr lang="en-US" b="1" dirty="0">
                <a:latin typeface="Cambria" panose="02040503050406030204" pitchFamily="18" charset="0"/>
              </a:rPr>
              <a:t>There are many similarities between DNA and RNA. </a:t>
            </a:r>
          </a:p>
          <a:p>
            <a:pPr lvl="1"/>
            <a:r>
              <a:rPr lang="en-US" b="1" dirty="0">
                <a:latin typeface="Cambria" panose="02040503050406030204" pitchFamily="18" charset="0"/>
              </a:rPr>
              <a:t>Both are polymers of nucleotides and </a:t>
            </a:r>
          </a:p>
          <a:p>
            <a:pPr lvl="1"/>
            <a:r>
              <a:rPr lang="en-US" b="1" dirty="0">
                <a:latin typeface="Cambria" panose="02040503050406030204" pitchFamily="18" charset="0"/>
              </a:rPr>
              <a:t>both are made of nucleotides consisting of </a:t>
            </a:r>
          </a:p>
          <a:p>
            <a:pPr lvl="2"/>
            <a:r>
              <a:rPr lang="en-US" b="1" dirty="0">
                <a:latin typeface="Cambria" panose="02040503050406030204" pitchFamily="18" charset="0"/>
              </a:rPr>
              <a:t>a sugar, </a:t>
            </a:r>
          </a:p>
          <a:p>
            <a:pPr lvl="2"/>
            <a:r>
              <a:rPr lang="en-US" b="1" dirty="0">
                <a:latin typeface="Cambria" panose="02040503050406030204" pitchFamily="18" charset="0"/>
              </a:rPr>
              <a:t>a phosphate, and </a:t>
            </a:r>
          </a:p>
          <a:p>
            <a:pPr lvl="2"/>
            <a:r>
              <a:rPr lang="en-US" b="1" dirty="0">
                <a:latin typeface="Cambria" panose="02040503050406030204" pitchFamily="18" charset="0"/>
              </a:rPr>
              <a:t>a base.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93964" y="491751"/>
            <a:ext cx="8624751" cy="958863"/>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693964" y="1510393"/>
            <a:ext cx="8136527" cy="4666570"/>
          </a:xfrm>
        </p:spPr>
        <p:txBody>
          <a:bodyPr/>
          <a:lstStyle/>
          <a:p>
            <a:r>
              <a:rPr lang="en-US" b="1" dirty="0">
                <a:latin typeface="Cambria" panose="02040503050406030204" pitchFamily="18" charset="0"/>
              </a:rPr>
              <a:t>There are three important differences between DNA and RNA.</a:t>
            </a:r>
          </a:p>
          <a:p>
            <a:pPr marL="971550" lvl="1" indent="-514350">
              <a:buFont typeface="+mj-lt"/>
              <a:buAutoNum type="arabicPeriod"/>
            </a:pPr>
            <a:r>
              <a:rPr lang="en-US" b="1" dirty="0">
                <a:latin typeface="Cambria" panose="02040503050406030204" pitchFamily="18" charset="0"/>
              </a:rPr>
              <a:t>As its name </a:t>
            </a:r>
            <a:r>
              <a:rPr lang="en-US" b="1" i="1" dirty="0">
                <a:latin typeface="Cambria" panose="02040503050406030204" pitchFamily="18" charset="0"/>
              </a:rPr>
              <a:t>ribonucleic</a:t>
            </a:r>
            <a:r>
              <a:rPr lang="en-US" b="1" dirty="0">
                <a:latin typeface="Cambria" panose="02040503050406030204" pitchFamily="18" charset="0"/>
              </a:rPr>
              <a:t> </a:t>
            </a:r>
            <a:r>
              <a:rPr lang="en-US" b="1" i="1" dirty="0">
                <a:latin typeface="Cambria" panose="02040503050406030204" pitchFamily="18" charset="0"/>
              </a:rPr>
              <a:t>acid</a:t>
            </a:r>
            <a:r>
              <a:rPr lang="en-US" b="1" dirty="0">
                <a:latin typeface="Cambria" panose="02040503050406030204" pitchFamily="18" charset="0"/>
              </a:rPr>
              <a:t> denotes, the RNA sugar is </a:t>
            </a:r>
            <a:r>
              <a:rPr lang="en-US" b="1" dirty="0" smtClean="0">
                <a:latin typeface="Cambria" panose="02040503050406030204" pitchFamily="18" charset="0"/>
              </a:rPr>
              <a:t>ribose</a:t>
            </a:r>
            <a:r>
              <a:rPr lang="zh-CN" altLang="en-US" sz="2000" b="1" dirty="0" smtClean="0">
                <a:latin typeface="楷体" panose="02010609060101010101" pitchFamily="49" charset="-122"/>
                <a:ea typeface="楷体" panose="02010609060101010101" pitchFamily="49" charset="-122"/>
              </a:rPr>
              <a:t>（核糖）</a:t>
            </a:r>
            <a:r>
              <a:rPr lang="en-US" sz="2000" b="1" dirty="0" smtClean="0">
                <a:latin typeface="楷体" panose="02010609060101010101" pitchFamily="49" charset="-122"/>
                <a:ea typeface="楷体" panose="02010609060101010101" pitchFamily="49" charset="-122"/>
              </a:rPr>
              <a:t> </a:t>
            </a:r>
            <a:r>
              <a:rPr lang="en-US" b="1" dirty="0">
                <a:latin typeface="Cambria" panose="02040503050406030204" pitchFamily="18" charset="0"/>
              </a:rPr>
              <a:t>rather than </a:t>
            </a:r>
            <a:r>
              <a:rPr lang="en-US" b="1" dirty="0" smtClean="0">
                <a:latin typeface="Cambria" panose="02040503050406030204" pitchFamily="18" charset="0"/>
              </a:rPr>
              <a:t>deoxyribose</a:t>
            </a:r>
            <a:r>
              <a:rPr lang="zh-CN" altLang="en-US" sz="2000" b="1" dirty="0">
                <a:latin typeface="楷体" panose="02010609060101010101" pitchFamily="49" charset="-122"/>
                <a:ea typeface="楷体" panose="02010609060101010101" pitchFamily="49" charset="-122"/>
              </a:rPr>
              <a:t>（脱氧核糖</a:t>
            </a:r>
            <a:r>
              <a:rPr lang="zh-CN" altLang="en-US" sz="2000" b="1" dirty="0" smtClean="0">
                <a:latin typeface="楷体" panose="02010609060101010101" pitchFamily="49" charset="-122"/>
                <a:ea typeface="楷体" panose="02010609060101010101" pitchFamily="49" charset="-122"/>
              </a:rPr>
              <a:t>）</a:t>
            </a:r>
            <a:r>
              <a:rPr lang="en-US" b="1" dirty="0" smtClean="0">
                <a:latin typeface="Cambria" panose="02040503050406030204" pitchFamily="18" charset="0"/>
              </a:rPr>
              <a:t>in </a:t>
            </a:r>
            <a:r>
              <a:rPr lang="en-US" b="1" dirty="0">
                <a:latin typeface="Cambria" panose="02040503050406030204" pitchFamily="18" charset="0"/>
              </a:rPr>
              <a:t>DNA.</a:t>
            </a:r>
          </a:p>
          <a:p>
            <a:pPr marL="971550" lvl="1" indent="-514350">
              <a:buFont typeface="+mj-lt"/>
              <a:buAutoNum type="arabicPeriod"/>
            </a:pPr>
            <a:r>
              <a:rPr lang="en-US" b="1" dirty="0">
                <a:latin typeface="Cambria" panose="02040503050406030204" pitchFamily="18" charset="0"/>
              </a:rPr>
              <a:t>Instead of the base thymine, RNA has a similar but distinct base called uracil (U).</a:t>
            </a:r>
          </a:p>
          <a:p>
            <a:pPr marL="971550" lvl="1" indent="-514350">
              <a:buFont typeface="+mj-lt"/>
              <a:buAutoNum type="arabicPeriod"/>
            </a:pPr>
            <a:r>
              <a:rPr lang="en-US" b="1" dirty="0">
                <a:latin typeface="Cambria" panose="02040503050406030204" pitchFamily="18" charset="0"/>
              </a:rPr>
              <a:t>RNA is usually found in single-stranded form, whereas DNA usually exists as a double helix.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8-03_25RNAnucleotide-L.jpg" descr="C:\Documents and Settings\rajesh\Desktop\PPT\Campbel Chapter-03\03_Labeled_Images\68-03_25RNAnucleotide-L.jpg"/>
          <p:cNvPicPr>
            <a:picLocks noChangeAspect="1"/>
          </p:cNvPicPr>
          <p:nvPr/>
        </p:nvPicPr>
        <p:blipFill>
          <a:blip r:embed="rId3" r:link="rId4"/>
          <a:stretch>
            <a:fillRect/>
          </a:stretch>
        </p:blipFill>
        <p:spPr>
          <a:xfrm>
            <a:off x="298703" y="225551"/>
            <a:ext cx="8546592" cy="6406896"/>
          </a:xfrm>
          <a:prstGeom prst="rect">
            <a:avLst/>
          </a:prstGeom>
        </p:spPr>
      </p:pic>
      <p:sp>
        <p:nvSpPr>
          <p:cNvPr id="3" name="TextBox 2"/>
          <p:cNvSpPr txBox="1"/>
          <p:nvPr/>
        </p:nvSpPr>
        <p:spPr>
          <a:xfrm>
            <a:off x="5846740" y="219075"/>
            <a:ext cx="2665473" cy="642997"/>
          </a:xfrm>
          <a:prstGeom prst="rect">
            <a:avLst/>
          </a:prstGeom>
          <a:noFill/>
        </p:spPr>
        <p:txBody>
          <a:bodyPr wrap="none" lIns="0" tIns="0" rIns="0" bIns="0">
            <a:spAutoFit/>
          </a:bodyPr>
          <a:lstStyle/>
          <a:p>
            <a:pPr algn="ctr" eaLnBrk="0" fontAlgn="auto" hangingPunct="0">
              <a:spcBef>
                <a:spcPts val="0"/>
              </a:spcBef>
              <a:spcAft>
                <a:spcPts val="0"/>
              </a:spcAft>
              <a:defRPr/>
            </a:pPr>
            <a:r>
              <a:rPr lang="en-US" sz="2089" b="1" dirty="0">
                <a:solidFill>
                  <a:srgbClr val="000000"/>
                </a:solidFill>
                <a:latin typeface="Arial"/>
                <a:ea typeface="ＭＳ Ｐゴシック" charset="0"/>
              </a:rPr>
              <a:t>Nitrogenous base</a:t>
            </a:r>
          </a:p>
          <a:p>
            <a:pPr algn="ctr" eaLnBrk="0" fontAlgn="auto" hangingPunct="0">
              <a:spcBef>
                <a:spcPts val="0"/>
              </a:spcBef>
              <a:spcAft>
                <a:spcPts val="0"/>
              </a:spcAft>
              <a:defRPr/>
            </a:pPr>
            <a:r>
              <a:rPr lang="en-US" sz="2089" b="1" dirty="0">
                <a:solidFill>
                  <a:srgbClr val="000000"/>
                </a:solidFill>
                <a:latin typeface="Arial"/>
                <a:ea typeface="ＭＳ Ｐゴシック" charset="0"/>
              </a:rPr>
              <a:t>(can be A, G, C, or U)</a:t>
            </a:r>
          </a:p>
        </p:txBody>
      </p:sp>
      <p:sp>
        <p:nvSpPr>
          <p:cNvPr id="5" name="TextBox 4"/>
          <p:cNvSpPr txBox="1"/>
          <p:nvPr/>
        </p:nvSpPr>
        <p:spPr>
          <a:xfrm>
            <a:off x="3163889" y="3825081"/>
            <a:ext cx="1368965" cy="642997"/>
          </a:xfrm>
          <a:prstGeom prst="rect">
            <a:avLst/>
          </a:prstGeom>
          <a:noFill/>
        </p:spPr>
        <p:txBody>
          <a:bodyPr wrap="none" lIns="0" tIns="0" rIns="0" bIns="0">
            <a:spAutoFit/>
          </a:bodyPr>
          <a:lstStyle/>
          <a:p>
            <a:pPr algn="ctr" eaLnBrk="0" fontAlgn="auto" hangingPunct="0">
              <a:spcBef>
                <a:spcPts val="0"/>
              </a:spcBef>
              <a:spcAft>
                <a:spcPts val="0"/>
              </a:spcAft>
              <a:defRPr/>
            </a:pPr>
            <a:r>
              <a:rPr lang="en-US" sz="2089" b="1" dirty="0">
                <a:solidFill>
                  <a:srgbClr val="000000"/>
                </a:solidFill>
                <a:latin typeface="Arial"/>
                <a:ea typeface="ＭＳ Ｐゴシック" charset="0"/>
              </a:rPr>
              <a:t>Phosphate</a:t>
            </a:r>
          </a:p>
          <a:p>
            <a:pPr algn="ctr" eaLnBrk="0" fontAlgn="auto" hangingPunct="0">
              <a:spcBef>
                <a:spcPts val="0"/>
              </a:spcBef>
              <a:spcAft>
                <a:spcPts val="0"/>
              </a:spcAft>
              <a:defRPr/>
            </a:pPr>
            <a:r>
              <a:rPr lang="en-US" sz="2089" b="1" dirty="0">
                <a:solidFill>
                  <a:srgbClr val="000000"/>
                </a:solidFill>
                <a:latin typeface="Arial"/>
                <a:ea typeface="ＭＳ Ｐゴシック" charset="0"/>
              </a:rPr>
              <a:t>group</a:t>
            </a:r>
          </a:p>
        </p:txBody>
      </p:sp>
      <p:sp>
        <p:nvSpPr>
          <p:cNvPr id="6" name="TextBox 5"/>
          <p:cNvSpPr txBox="1"/>
          <p:nvPr/>
        </p:nvSpPr>
        <p:spPr>
          <a:xfrm>
            <a:off x="1822450" y="5895975"/>
            <a:ext cx="2901435" cy="642997"/>
          </a:xfrm>
          <a:prstGeom prst="rect">
            <a:avLst/>
          </a:prstGeom>
          <a:noFill/>
        </p:spPr>
        <p:txBody>
          <a:bodyPr wrap="none" lIns="0" tIns="0" rIns="0" bIns="0">
            <a:spAutoFit/>
          </a:bodyPr>
          <a:lstStyle/>
          <a:p>
            <a:pPr eaLnBrk="0" fontAlgn="auto" hangingPunct="0">
              <a:spcBef>
                <a:spcPts val="0"/>
              </a:spcBef>
              <a:spcAft>
                <a:spcPts val="0"/>
              </a:spcAft>
              <a:defRPr/>
            </a:pPr>
            <a:r>
              <a:rPr lang="en-US" sz="2089" b="1" dirty="0">
                <a:solidFill>
                  <a:srgbClr val="000000"/>
                </a:solidFill>
                <a:latin typeface="Arial"/>
                <a:ea typeface="ＭＳ Ｐゴシック" charset="0"/>
              </a:rPr>
              <a:t>Connection to the next</a:t>
            </a:r>
          </a:p>
          <a:p>
            <a:pPr eaLnBrk="0" fontAlgn="auto" hangingPunct="0">
              <a:spcBef>
                <a:spcPts val="0"/>
              </a:spcBef>
              <a:spcAft>
                <a:spcPts val="0"/>
              </a:spcAft>
              <a:defRPr/>
            </a:pPr>
            <a:r>
              <a:rPr lang="en-US" sz="2089" b="1" dirty="0">
                <a:solidFill>
                  <a:srgbClr val="000000"/>
                </a:solidFill>
                <a:latin typeface="Arial"/>
                <a:ea typeface="ＭＳ Ｐゴシック" charset="0"/>
              </a:rPr>
              <a:t>nucleotide in the chain</a:t>
            </a:r>
          </a:p>
        </p:txBody>
      </p:sp>
      <p:sp>
        <p:nvSpPr>
          <p:cNvPr id="7" name="TextBox 6"/>
          <p:cNvSpPr txBox="1"/>
          <p:nvPr/>
        </p:nvSpPr>
        <p:spPr>
          <a:xfrm>
            <a:off x="7581901" y="3231356"/>
            <a:ext cx="1191032" cy="321498"/>
          </a:xfrm>
          <a:prstGeom prst="rect">
            <a:avLst/>
          </a:prstGeom>
          <a:noFill/>
        </p:spPr>
        <p:txBody>
          <a:bodyPr wrap="none" lIns="0" tIns="0" rIns="0" bIns="0">
            <a:spAutoFit/>
          </a:bodyPr>
          <a:lstStyle/>
          <a:p>
            <a:pPr eaLnBrk="0" fontAlgn="auto" hangingPunct="0">
              <a:spcBef>
                <a:spcPts val="0"/>
              </a:spcBef>
              <a:spcAft>
                <a:spcPts val="0"/>
              </a:spcAft>
              <a:defRPr/>
            </a:pPr>
            <a:r>
              <a:rPr lang="en-US" sz="2089" b="1" dirty="0" err="1">
                <a:solidFill>
                  <a:srgbClr val="FF0000"/>
                </a:solidFill>
                <a:latin typeface="Arial"/>
                <a:ea typeface="ＭＳ Ｐゴシック" charset="0"/>
              </a:rPr>
              <a:t>Uracil</a:t>
            </a:r>
            <a:r>
              <a:rPr lang="en-US" sz="2089" b="1" dirty="0">
                <a:solidFill>
                  <a:srgbClr val="FF0000"/>
                </a:solidFill>
                <a:latin typeface="Arial"/>
                <a:ea typeface="ＭＳ Ｐゴシック" charset="0"/>
              </a:rPr>
              <a:t> (U)</a:t>
            </a:r>
          </a:p>
        </p:txBody>
      </p:sp>
      <p:sp>
        <p:nvSpPr>
          <p:cNvPr id="8" name="TextBox 7"/>
          <p:cNvSpPr txBox="1"/>
          <p:nvPr/>
        </p:nvSpPr>
        <p:spPr>
          <a:xfrm>
            <a:off x="336550" y="1431925"/>
            <a:ext cx="2901435" cy="642997"/>
          </a:xfrm>
          <a:prstGeom prst="rect">
            <a:avLst/>
          </a:prstGeom>
          <a:noFill/>
        </p:spPr>
        <p:txBody>
          <a:bodyPr wrap="none" lIns="0" tIns="0" rIns="0" bIns="0">
            <a:spAutoFit/>
          </a:bodyPr>
          <a:lstStyle/>
          <a:p>
            <a:pPr eaLnBrk="0" fontAlgn="auto" hangingPunct="0">
              <a:lnSpc>
                <a:spcPts val="2500"/>
              </a:lnSpc>
              <a:spcBef>
                <a:spcPts val="0"/>
              </a:spcBef>
              <a:spcAft>
                <a:spcPts val="0"/>
              </a:spcAft>
              <a:defRPr/>
            </a:pPr>
            <a:r>
              <a:rPr lang="en-US" sz="2089" b="1" dirty="0">
                <a:solidFill>
                  <a:srgbClr val="000000"/>
                </a:solidFill>
                <a:latin typeface="Arial"/>
                <a:ea typeface="ＭＳ Ｐゴシック" charset="0"/>
              </a:rPr>
              <a:t>Connection to the next</a:t>
            </a:r>
          </a:p>
          <a:p>
            <a:pPr eaLnBrk="0" fontAlgn="auto" hangingPunct="0">
              <a:lnSpc>
                <a:spcPts val="2500"/>
              </a:lnSpc>
              <a:spcBef>
                <a:spcPts val="0"/>
              </a:spcBef>
              <a:spcAft>
                <a:spcPts val="0"/>
              </a:spcAft>
              <a:defRPr/>
            </a:pPr>
            <a:r>
              <a:rPr lang="en-US" sz="2089" b="1" dirty="0">
                <a:solidFill>
                  <a:srgbClr val="000000"/>
                </a:solidFill>
                <a:latin typeface="Arial"/>
                <a:ea typeface="ＭＳ Ｐゴシック" charset="0"/>
              </a:rPr>
              <a:t>nucleotide in the chain</a:t>
            </a:r>
          </a:p>
        </p:txBody>
      </p:sp>
      <p:sp>
        <p:nvSpPr>
          <p:cNvPr id="9" name="TextBox 8"/>
          <p:cNvSpPr txBox="1"/>
          <p:nvPr/>
        </p:nvSpPr>
        <p:spPr>
          <a:xfrm>
            <a:off x="6936581" y="5103812"/>
            <a:ext cx="1814599" cy="321498"/>
          </a:xfrm>
          <a:prstGeom prst="rect">
            <a:avLst/>
          </a:prstGeom>
          <a:noFill/>
        </p:spPr>
        <p:txBody>
          <a:bodyPr wrap="none" lIns="0" tIns="0" rIns="0" bIns="0">
            <a:spAutoFit/>
          </a:bodyPr>
          <a:lstStyle/>
          <a:p>
            <a:pPr eaLnBrk="0" fontAlgn="auto" hangingPunct="0">
              <a:spcBef>
                <a:spcPts val="0"/>
              </a:spcBef>
              <a:spcAft>
                <a:spcPts val="0"/>
              </a:spcAft>
              <a:defRPr/>
            </a:pPr>
            <a:r>
              <a:rPr lang="en-US" sz="2089" b="1" dirty="0">
                <a:solidFill>
                  <a:srgbClr val="FFFFFF"/>
                </a:solidFill>
                <a:latin typeface="Arial"/>
                <a:ea typeface="ＭＳ Ｐゴシック" charset="0"/>
              </a:rPr>
              <a:t>Sugar (ribose)</a:t>
            </a:r>
          </a:p>
        </p:txBody>
      </p:sp>
      <p:sp>
        <p:nvSpPr>
          <p:cNvPr id="10" name="Freeform 3"/>
          <p:cNvSpPr/>
          <p:nvPr/>
        </p:nvSpPr>
        <p:spPr>
          <a:xfrm flipH="1" flipV="1">
            <a:off x="3246976" y="1617183"/>
            <a:ext cx="551118"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1" name="Freeform 3"/>
          <p:cNvSpPr/>
          <p:nvPr/>
        </p:nvSpPr>
        <p:spPr>
          <a:xfrm flipH="1" flipV="1">
            <a:off x="4739546" y="6085360"/>
            <a:ext cx="646842"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8-03_02Methane-L.jpg" descr="C:\Documents and Settings\rajesh\Desktop\PPT\Campbel Chapter-03\03_Labeled_Images\08-03_02Methane-L.jpg"/>
          <p:cNvPicPr>
            <a:picLocks noChangeAspect="1"/>
          </p:cNvPicPr>
          <p:nvPr/>
        </p:nvPicPr>
        <p:blipFill>
          <a:blip r:embed="rId3" r:link="rId4"/>
          <a:stretch>
            <a:fillRect/>
          </a:stretch>
        </p:blipFill>
        <p:spPr>
          <a:xfrm>
            <a:off x="1045464" y="1972055"/>
            <a:ext cx="7053072" cy="2913888"/>
          </a:xfrm>
          <a:prstGeom prst="rect">
            <a:avLst/>
          </a:prstGeom>
        </p:spPr>
      </p:pic>
      <p:sp>
        <p:nvSpPr>
          <p:cNvPr id="8" name="TextBox 8"/>
          <p:cNvSpPr txBox="1">
            <a:spLocks noChangeArrowheads="1"/>
          </p:cNvSpPr>
          <p:nvPr/>
        </p:nvSpPr>
        <p:spPr bwMode="auto">
          <a:xfrm>
            <a:off x="1080974" y="4552134"/>
            <a:ext cx="2000548"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0000"/>
                </a:solidFill>
                <a:latin typeface="Arial"/>
                <a:ea typeface="ＭＳ Ｐゴシック" charset="0"/>
              </a:rPr>
              <a:t>Structural formula</a:t>
            </a:r>
          </a:p>
        </p:txBody>
      </p:sp>
      <p:sp>
        <p:nvSpPr>
          <p:cNvPr id="9" name="TextBox 14"/>
          <p:cNvSpPr txBox="1">
            <a:spLocks noChangeArrowheads="1"/>
          </p:cNvSpPr>
          <p:nvPr/>
        </p:nvSpPr>
        <p:spPr bwMode="auto">
          <a:xfrm>
            <a:off x="3368561" y="4547372"/>
            <a:ext cx="2257028"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0000"/>
                </a:solidFill>
                <a:latin typeface="Arial"/>
                <a:ea typeface="ＭＳ Ｐゴシック" charset="0"/>
              </a:rPr>
              <a:t>Ball-and-stick model</a:t>
            </a:r>
          </a:p>
        </p:txBody>
      </p:sp>
      <p:sp>
        <p:nvSpPr>
          <p:cNvPr id="10" name="TextBox 15"/>
          <p:cNvSpPr txBox="1">
            <a:spLocks noChangeArrowheads="1"/>
          </p:cNvSpPr>
          <p:nvPr/>
        </p:nvSpPr>
        <p:spPr bwMode="auto">
          <a:xfrm>
            <a:off x="5964917" y="4547372"/>
            <a:ext cx="2115964"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0000"/>
                </a:solidFill>
                <a:latin typeface="Arial"/>
                <a:ea typeface="ＭＳ Ｐゴシック" charset="0"/>
              </a:rPr>
              <a:t>Space-filling model</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 y="2064067"/>
            <a:ext cx="7827264" cy="3584448"/>
          </a:xfrm>
          <a:prstGeom prst="rect">
            <a:avLst/>
          </a:prstGeom>
        </p:spPr>
      </p:pic>
      <p:sp>
        <p:nvSpPr>
          <p:cNvPr id="3" name="TextBox 2"/>
          <p:cNvSpPr txBox="1">
            <a:spLocks noChangeArrowheads="1"/>
          </p:cNvSpPr>
          <p:nvPr/>
        </p:nvSpPr>
        <p:spPr bwMode="auto">
          <a:xfrm>
            <a:off x="2374663" y="2659626"/>
            <a:ext cx="500137"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DNA</a:t>
            </a:r>
          </a:p>
        </p:txBody>
      </p:sp>
      <p:sp>
        <p:nvSpPr>
          <p:cNvPr id="5" name="TextBox 3"/>
          <p:cNvSpPr txBox="1">
            <a:spLocks noChangeArrowheads="1"/>
          </p:cNvSpPr>
          <p:nvPr/>
        </p:nvSpPr>
        <p:spPr bwMode="auto">
          <a:xfrm>
            <a:off x="6997462" y="3147782"/>
            <a:ext cx="1461939"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Lactase gene</a:t>
            </a:r>
          </a:p>
        </p:txBody>
      </p:sp>
      <p:sp>
        <p:nvSpPr>
          <p:cNvPr id="6" name="TextBox 4"/>
          <p:cNvSpPr txBox="1">
            <a:spLocks noChangeArrowheads="1"/>
          </p:cNvSpPr>
          <p:nvPr/>
        </p:nvSpPr>
        <p:spPr bwMode="auto">
          <a:xfrm>
            <a:off x="6992700" y="4585263"/>
            <a:ext cx="666849"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C or T</a:t>
            </a:r>
          </a:p>
        </p:txBody>
      </p:sp>
      <p:sp>
        <p:nvSpPr>
          <p:cNvPr id="7" name="TextBox 5"/>
          <p:cNvSpPr txBox="1">
            <a:spLocks noChangeArrowheads="1"/>
          </p:cNvSpPr>
          <p:nvPr/>
        </p:nvSpPr>
        <p:spPr bwMode="auto">
          <a:xfrm>
            <a:off x="2286557" y="5113901"/>
            <a:ext cx="123110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Human cell</a:t>
            </a:r>
          </a:p>
        </p:txBody>
      </p:sp>
      <p:sp>
        <p:nvSpPr>
          <p:cNvPr id="8" name="TextBox 7"/>
          <p:cNvSpPr txBox="1">
            <a:spLocks noChangeArrowheads="1"/>
          </p:cNvSpPr>
          <p:nvPr/>
        </p:nvSpPr>
        <p:spPr bwMode="auto">
          <a:xfrm>
            <a:off x="3749438" y="5116282"/>
            <a:ext cx="1679947"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Chromosome 2</a:t>
            </a:r>
          </a:p>
        </p:txBody>
      </p:sp>
      <p:sp>
        <p:nvSpPr>
          <p:cNvPr id="9" name="TextBox 8"/>
          <p:cNvSpPr txBox="1">
            <a:spLocks noChangeArrowheads="1"/>
          </p:cNvSpPr>
          <p:nvPr/>
        </p:nvSpPr>
        <p:spPr bwMode="auto">
          <a:xfrm>
            <a:off x="5544082" y="5135328"/>
            <a:ext cx="1641475" cy="512961"/>
          </a:xfrm>
          <a:prstGeom prst="rect">
            <a:avLst/>
          </a:prstGeom>
          <a:noFill/>
          <a:ln w="9525">
            <a:noFill/>
            <a:miter lim="800000"/>
            <a:headEnd/>
            <a:tailEnd/>
          </a:ln>
        </p:spPr>
        <p:txBody>
          <a:bodyPr wrap="none" lIns="0" tIns="0" rIns="0" bIns="0">
            <a:spAutoFit/>
          </a:bodyPr>
          <a:lstStyle/>
          <a:p>
            <a:pPr algn="ctr" eaLnBrk="0" hangingPunct="0">
              <a:lnSpc>
                <a:spcPts val="2000"/>
              </a:lnSpc>
            </a:pPr>
            <a:r>
              <a:rPr lang="en-US" sz="1800" b="1" dirty="0">
                <a:solidFill>
                  <a:srgbClr val="000000"/>
                </a:solidFill>
                <a:latin typeface="Arial"/>
                <a:ea typeface="ＭＳ Ｐゴシック" charset="0"/>
              </a:rPr>
              <a:t>Section of</a:t>
            </a:r>
          </a:p>
          <a:p>
            <a:pPr algn="ctr" eaLnBrk="0" hangingPunct="0">
              <a:lnSpc>
                <a:spcPts val="2000"/>
              </a:lnSpc>
            </a:pPr>
            <a:r>
              <a:rPr lang="en-US" sz="1800" b="1" dirty="0">
                <a:solidFill>
                  <a:srgbClr val="000000"/>
                </a:solidFill>
                <a:latin typeface="Arial"/>
                <a:ea typeface="ＭＳ Ｐゴシック" charset="0"/>
              </a:rPr>
              <a:t>chromosome 2</a:t>
            </a:r>
          </a:p>
        </p:txBody>
      </p:sp>
      <p:sp>
        <p:nvSpPr>
          <p:cNvPr id="10" name="Freeform 3"/>
          <p:cNvSpPr/>
          <p:nvPr/>
        </p:nvSpPr>
        <p:spPr>
          <a:xfrm flipH="1" flipV="1">
            <a:off x="2657475" y="2936625"/>
            <a:ext cx="266860" cy="757741"/>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2" name="Freeform 3"/>
          <p:cNvSpPr/>
          <p:nvPr/>
        </p:nvSpPr>
        <p:spPr>
          <a:xfrm rot="10800000" flipH="1" flipV="1">
            <a:off x="6590589" y="3298808"/>
            <a:ext cx="365760"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3" name="Freeform 3"/>
          <p:cNvSpPr/>
          <p:nvPr/>
        </p:nvSpPr>
        <p:spPr>
          <a:xfrm rot="10800000" flipH="1" flipV="1">
            <a:off x="6588208" y="4730905"/>
            <a:ext cx="365760"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5" name="Rectangle 2"/>
          <p:cNvSpPr txBox="1">
            <a:spLocks noChangeArrowheads="1"/>
          </p:cNvSpPr>
          <p:nvPr/>
        </p:nvSpPr>
        <p:spPr>
          <a:xfrm>
            <a:off x="658367" y="453669"/>
            <a:ext cx="8202597" cy="9588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pitchFamily="84" charset="0"/>
              </a:defRPr>
            </a:lvl6pPr>
            <a:lvl7pPr marL="914400" algn="ctr" rtl="0" fontAlgn="base">
              <a:spcBef>
                <a:spcPct val="0"/>
              </a:spcBef>
              <a:spcAft>
                <a:spcPct val="0"/>
              </a:spcAft>
              <a:defRPr sz="4400">
                <a:solidFill>
                  <a:schemeClr val="tx2"/>
                </a:solidFill>
                <a:latin typeface="Times" pitchFamily="84" charset="0"/>
              </a:defRPr>
            </a:lvl7pPr>
            <a:lvl8pPr marL="1371600" algn="ctr" rtl="0" fontAlgn="base">
              <a:spcBef>
                <a:spcPct val="0"/>
              </a:spcBef>
              <a:spcAft>
                <a:spcPct val="0"/>
              </a:spcAft>
              <a:defRPr sz="4400">
                <a:solidFill>
                  <a:schemeClr val="tx2"/>
                </a:solidFill>
                <a:latin typeface="Times" pitchFamily="84" charset="0"/>
              </a:defRPr>
            </a:lvl8pPr>
            <a:lvl9pPr marL="1828800" algn="ctr" rtl="0" fontAlgn="base">
              <a:spcBef>
                <a:spcPct val="0"/>
              </a:spcBef>
              <a:spcAft>
                <a:spcPct val="0"/>
              </a:spcAft>
              <a:defRPr sz="4400">
                <a:solidFill>
                  <a:schemeClr val="tx2"/>
                </a:solidFill>
                <a:latin typeface="Times" pitchFamily="84" charset="0"/>
              </a:defRPr>
            </a:lvl9pPr>
          </a:lstStyle>
          <a:p>
            <a:pPr algn="l"/>
            <a:r>
              <a:rPr lang="en-US" sz="3200" b="1" kern="0" dirty="0">
                <a:solidFill>
                  <a:srgbClr val="FF0000"/>
                </a:solidFill>
                <a:latin typeface="Cambria" panose="02040503050406030204" pitchFamily="18" charset="0"/>
              </a:rPr>
              <a:t>The Process of Science: Does Lactose Intolerance Have a Genetic Basis?</a:t>
            </a:r>
          </a:p>
        </p:txBody>
      </p:sp>
      <p:sp>
        <p:nvSpPr>
          <p:cNvPr id="2" name="TextBox 1"/>
          <p:cNvSpPr txBox="1"/>
          <p:nvPr/>
        </p:nvSpPr>
        <p:spPr>
          <a:xfrm>
            <a:off x="7659549" y="4612108"/>
            <a:ext cx="1298753" cy="523220"/>
          </a:xfrm>
          <a:prstGeom prst="rect">
            <a:avLst/>
          </a:prstGeom>
          <a:noFill/>
        </p:spPr>
        <p:txBody>
          <a:bodyPr wrap="none" rtlCol="0">
            <a:spAutoFit/>
          </a:bodyPr>
          <a:lstStyle/>
          <a:p>
            <a:r>
              <a:rPr lang="en-US" altLang="zh-CN" sz="1400" dirty="0" smtClean="0">
                <a:solidFill>
                  <a:srgbClr val="C39150"/>
                </a:solidFill>
              </a:rPr>
              <a:t>C- intolerance</a:t>
            </a:r>
          </a:p>
          <a:p>
            <a:r>
              <a:rPr lang="en-US" altLang="zh-CN" sz="1400" dirty="0" smtClean="0">
                <a:solidFill>
                  <a:srgbClr val="C39150"/>
                </a:solidFill>
              </a:rPr>
              <a:t>T- tolerance</a:t>
            </a:r>
            <a:endParaRPr lang="zh-CN" altLang="en-US" sz="1400" dirty="0">
              <a:solidFill>
                <a:srgbClr val="C3915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266" y="2100649"/>
            <a:ext cx="7795980" cy="1107996"/>
          </a:xfrm>
          <a:prstGeom prst="rect">
            <a:avLst/>
          </a:prstGeom>
          <a:noFill/>
        </p:spPr>
        <p:txBody>
          <a:bodyPr wrap="none" rtlCol="0">
            <a:spAutoFit/>
          </a:bodyPr>
          <a:lstStyle/>
          <a:p>
            <a:r>
              <a:rPr lang="en-US" altLang="zh-CN" sz="6600" b="1" dirty="0" smtClean="0">
                <a:solidFill>
                  <a:srgbClr val="FF0000"/>
                </a:solidFill>
                <a:latin typeface="Cambria" panose="02040503050406030204" pitchFamily="18" charset="0"/>
              </a:rPr>
              <a:t>Some Review Slides</a:t>
            </a:r>
            <a:endParaRPr lang="zh-CN" altLang="en-US" sz="66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963556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03_04_Polymers-L.jpg" descr="C:\Documents and Settings\rajesh\Desktop\PPT\Campbel Chapter-03\03_Labeled_Images\10-03_04_Polymers-L.jpg"/>
          <p:cNvPicPr>
            <a:picLocks noChangeAspect="1"/>
          </p:cNvPicPr>
          <p:nvPr/>
        </p:nvPicPr>
        <p:blipFill>
          <a:blip r:embed="rId3" r:link="rId4"/>
          <a:stretch>
            <a:fillRect/>
          </a:stretch>
        </p:blipFill>
        <p:spPr>
          <a:xfrm>
            <a:off x="298703" y="2060447"/>
            <a:ext cx="8546592" cy="2737104"/>
          </a:xfrm>
          <a:prstGeom prst="rect">
            <a:avLst/>
          </a:prstGeom>
        </p:spPr>
      </p:pic>
      <p:sp>
        <p:nvSpPr>
          <p:cNvPr id="5" name="TextBox 9"/>
          <p:cNvSpPr txBox="1">
            <a:spLocks noChangeArrowheads="1"/>
          </p:cNvSpPr>
          <p:nvPr/>
        </p:nvSpPr>
        <p:spPr bwMode="auto">
          <a:xfrm>
            <a:off x="775494" y="2700339"/>
            <a:ext cx="121507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Short polymer</a:t>
            </a:r>
          </a:p>
        </p:txBody>
      </p:sp>
      <p:sp>
        <p:nvSpPr>
          <p:cNvPr id="6" name="TextBox 10"/>
          <p:cNvSpPr txBox="1">
            <a:spLocks noChangeArrowheads="1"/>
          </p:cNvSpPr>
          <p:nvPr/>
        </p:nvSpPr>
        <p:spPr bwMode="auto">
          <a:xfrm>
            <a:off x="1662906" y="3057527"/>
            <a:ext cx="1043555" cy="430887"/>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Dehydration</a:t>
            </a:r>
          </a:p>
          <a:p>
            <a:pPr eaLnBrk="0" hangingPunct="0"/>
            <a:r>
              <a:rPr lang="en-US" sz="1400" b="1" dirty="0">
                <a:solidFill>
                  <a:srgbClr val="000000"/>
                </a:solidFill>
                <a:latin typeface="Arial"/>
                <a:ea typeface="ＭＳ Ｐゴシック" charset="0"/>
              </a:rPr>
              <a:t>reaction</a:t>
            </a:r>
          </a:p>
        </p:txBody>
      </p:sp>
      <p:sp>
        <p:nvSpPr>
          <p:cNvPr id="7" name="TextBox 12"/>
          <p:cNvSpPr txBox="1">
            <a:spLocks noChangeArrowheads="1"/>
          </p:cNvSpPr>
          <p:nvPr/>
        </p:nvSpPr>
        <p:spPr bwMode="auto">
          <a:xfrm>
            <a:off x="3313906" y="2700339"/>
            <a:ext cx="806311"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Monomer</a:t>
            </a:r>
          </a:p>
        </p:txBody>
      </p:sp>
      <p:sp>
        <p:nvSpPr>
          <p:cNvPr id="8" name="TextBox 14"/>
          <p:cNvSpPr txBox="1">
            <a:spLocks noChangeArrowheads="1"/>
          </p:cNvSpPr>
          <p:nvPr/>
        </p:nvSpPr>
        <p:spPr bwMode="auto">
          <a:xfrm>
            <a:off x="5988050" y="3315495"/>
            <a:ext cx="915315"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Hydrolysis</a:t>
            </a:r>
          </a:p>
        </p:txBody>
      </p:sp>
      <p:sp>
        <p:nvSpPr>
          <p:cNvPr id="9" name="TextBox 21"/>
          <p:cNvSpPr txBox="1">
            <a:spLocks noChangeArrowheads="1"/>
          </p:cNvSpPr>
          <p:nvPr/>
        </p:nvSpPr>
        <p:spPr bwMode="auto">
          <a:xfrm>
            <a:off x="2208212" y="4187827"/>
            <a:ext cx="1352934"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Longer polymer</a:t>
            </a:r>
          </a:p>
        </p:txBody>
      </p:sp>
      <p:sp>
        <p:nvSpPr>
          <p:cNvPr id="10" name="TextBox 22"/>
          <p:cNvSpPr txBox="1">
            <a:spLocks noChangeArrowheads="1"/>
          </p:cNvSpPr>
          <p:nvPr/>
        </p:nvSpPr>
        <p:spPr bwMode="auto">
          <a:xfrm>
            <a:off x="342106" y="4519614"/>
            <a:ext cx="239488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(a) Building a polymer chain</a:t>
            </a:r>
          </a:p>
        </p:txBody>
      </p:sp>
      <p:sp>
        <p:nvSpPr>
          <p:cNvPr id="11" name="TextBox 24"/>
          <p:cNvSpPr txBox="1">
            <a:spLocks noChangeArrowheads="1"/>
          </p:cNvSpPr>
          <p:nvPr/>
        </p:nvSpPr>
        <p:spPr bwMode="auto">
          <a:xfrm>
            <a:off x="4805362" y="4521995"/>
            <a:ext cx="2455800"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(b) Breaking a polymer chain</a:t>
            </a:r>
          </a:p>
        </p:txBody>
      </p:sp>
      <p:sp>
        <p:nvSpPr>
          <p:cNvPr id="12" name="TextBox 11"/>
          <p:cNvSpPr txBox="1"/>
          <p:nvPr/>
        </p:nvSpPr>
        <p:spPr>
          <a:xfrm>
            <a:off x="7586822" y="2174559"/>
            <a:ext cx="258084"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H</a:t>
            </a:r>
            <a:r>
              <a:rPr lang="en-US" sz="1080" b="1" baseline="-25000" dirty="0">
                <a:solidFill>
                  <a:srgbClr val="FFFFFF"/>
                </a:solidFill>
                <a:latin typeface="Arial"/>
                <a:ea typeface="ＭＳ Ｐゴシック" charset="0"/>
              </a:rPr>
              <a:t>2</a:t>
            </a:r>
            <a:r>
              <a:rPr lang="en-US" sz="1081" b="1" dirty="0">
                <a:solidFill>
                  <a:srgbClr val="FFFFFF"/>
                </a:solidFill>
                <a:latin typeface="Arial"/>
                <a:ea typeface="ＭＳ Ｐゴシック" charset="0"/>
              </a:rPr>
              <a:t>O</a:t>
            </a:r>
          </a:p>
        </p:txBody>
      </p:sp>
      <p:sp>
        <p:nvSpPr>
          <p:cNvPr id="13" name="TextBox 12"/>
          <p:cNvSpPr txBox="1"/>
          <p:nvPr/>
        </p:nvSpPr>
        <p:spPr>
          <a:xfrm>
            <a:off x="2388554" y="2436496"/>
            <a:ext cx="206788"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OH</a:t>
            </a:r>
          </a:p>
        </p:txBody>
      </p:sp>
      <p:sp>
        <p:nvSpPr>
          <p:cNvPr id="14" name="TextBox 13"/>
          <p:cNvSpPr txBox="1"/>
          <p:nvPr/>
        </p:nvSpPr>
        <p:spPr>
          <a:xfrm>
            <a:off x="3278347" y="2430941"/>
            <a:ext cx="99386"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H</a:t>
            </a:r>
          </a:p>
        </p:txBody>
      </p:sp>
      <p:sp>
        <p:nvSpPr>
          <p:cNvPr id="16" name="TextBox 15"/>
          <p:cNvSpPr txBox="1"/>
          <p:nvPr/>
        </p:nvSpPr>
        <p:spPr>
          <a:xfrm>
            <a:off x="3506153" y="3195322"/>
            <a:ext cx="258084"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H</a:t>
            </a:r>
            <a:r>
              <a:rPr lang="en-US" sz="1080" b="1" baseline="-25000" dirty="0">
                <a:solidFill>
                  <a:srgbClr val="FFFFFF"/>
                </a:solidFill>
                <a:latin typeface="Arial"/>
                <a:ea typeface="ＭＳ Ｐゴシック" charset="0"/>
              </a:rPr>
              <a:t>2</a:t>
            </a:r>
            <a:r>
              <a:rPr lang="en-US" sz="1081" b="1" dirty="0">
                <a:solidFill>
                  <a:srgbClr val="FFFFFF"/>
                </a:solidFill>
                <a:latin typeface="Arial"/>
                <a:ea typeface="ＭＳ Ｐゴシック" charset="0"/>
              </a:rPr>
              <a:t>O</a:t>
            </a:r>
          </a:p>
        </p:txBody>
      </p:sp>
      <p:sp>
        <p:nvSpPr>
          <p:cNvPr id="17" name="TextBox 16"/>
          <p:cNvSpPr txBox="1"/>
          <p:nvPr/>
        </p:nvSpPr>
        <p:spPr>
          <a:xfrm>
            <a:off x="6436679" y="3900171"/>
            <a:ext cx="206788"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OH</a:t>
            </a:r>
          </a:p>
        </p:txBody>
      </p:sp>
      <p:sp>
        <p:nvSpPr>
          <p:cNvPr id="18" name="TextBox 17"/>
          <p:cNvSpPr txBox="1"/>
          <p:nvPr/>
        </p:nvSpPr>
        <p:spPr>
          <a:xfrm>
            <a:off x="7424104" y="3901759"/>
            <a:ext cx="99386" cy="166328"/>
          </a:xfrm>
          <a:prstGeom prst="rect">
            <a:avLst/>
          </a:prstGeom>
          <a:noFill/>
        </p:spPr>
        <p:txBody>
          <a:bodyPr wrap="none" lIns="0" tIns="0" rIns="0" bIns="0">
            <a:spAutoFit/>
          </a:bodyPr>
          <a:lstStyle/>
          <a:p>
            <a:pPr eaLnBrk="0" fontAlgn="auto" hangingPunct="0">
              <a:spcBef>
                <a:spcPts val="0"/>
              </a:spcBef>
              <a:spcAft>
                <a:spcPts val="0"/>
              </a:spcAft>
              <a:defRPr/>
            </a:pPr>
            <a:r>
              <a:rPr lang="en-US" sz="1081" b="1" dirty="0">
                <a:solidFill>
                  <a:srgbClr val="FFFFFF"/>
                </a:solidFill>
                <a:latin typeface="Arial"/>
                <a:ea typeface="ＭＳ Ｐゴシック" charset="0"/>
              </a:rPr>
              <a:t>H</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04" y="1118616"/>
            <a:ext cx="8546592" cy="4620768"/>
          </a:xfrm>
          <a:prstGeom prst="rect">
            <a:avLst/>
          </a:prstGeom>
        </p:spPr>
      </p:pic>
      <p:sp>
        <p:nvSpPr>
          <p:cNvPr id="5" name="TextBox 2"/>
          <p:cNvSpPr txBox="1">
            <a:spLocks noChangeArrowheads="1"/>
          </p:cNvSpPr>
          <p:nvPr/>
        </p:nvSpPr>
        <p:spPr bwMode="auto">
          <a:xfrm>
            <a:off x="4386729" y="1107682"/>
            <a:ext cx="1697581" cy="430887"/>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Starch granules</a:t>
            </a:r>
          </a:p>
          <a:p>
            <a:pPr eaLnBrk="0" hangingPunct="0"/>
            <a:r>
              <a:rPr lang="en-US" sz="1400" b="1" dirty="0">
                <a:solidFill>
                  <a:srgbClr val="000000"/>
                </a:solidFill>
                <a:latin typeface="Arial"/>
                <a:ea typeface="ＭＳ Ｐゴシック" charset="0"/>
              </a:rPr>
              <a:t>in potato tuber cells</a:t>
            </a:r>
          </a:p>
        </p:txBody>
      </p:sp>
      <p:sp>
        <p:nvSpPr>
          <p:cNvPr id="6" name="TextBox 5"/>
          <p:cNvSpPr txBox="1">
            <a:spLocks noChangeArrowheads="1"/>
          </p:cNvSpPr>
          <p:nvPr/>
        </p:nvSpPr>
        <p:spPr bwMode="auto">
          <a:xfrm>
            <a:off x="6600498" y="1460901"/>
            <a:ext cx="825547"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(a) Starch</a:t>
            </a:r>
          </a:p>
        </p:txBody>
      </p:sp>
      <p:sp>
        <p:nvSpPr>
          <p:cNvPr id="7" name="TextBox 18"/>
          <p:cNvSpPr txBox="1">
            <a:spLocks noChangeArrowheads="1"/>
          </p:cNvSpPr>
          <p:nvPr/>
        </p:nvSpPr>
        <p:spPr bwMode="auto">
          <a:xfrm>
            <a:off x="4393079" y="2363395"/>
            <a:ext cx="1609415" cy="646331"/>
          </a:xfrm>
          <a:prstGeom prst="rect">
            <a:avLst/>
          </a:prstGeom>
          <a:noFill/>
          <a:ln w="9525">
            <a:noFill/>
            <a:miter lim="800000"/>
            <a:headEnd/>
            <a:tailEnd/>
          </a:ln>
        </p:spPr>
        <p:txBody>
          <a:bodyPr wrap="none" lIns="0" tIns="0" rIns="0" bIns="0">
            <a:spAutoFit/>
          </a:bodyPr>
          <a:lstStyle/>
          <a:p>
            <a:pPr eaLnBrk="0" hangingPunct="0"/>
            <a:r>
              <a:rPr lang="en-US" sz="1400" b="1">
                <a:solidFill>
                  <a:srgbClr val="000000"/>
                </a:solidFill>
                <a:latin typeface="Arial"/>
                <a:ea typeface="ＭＳ Ｐゴシック" charset="0"/>
              </a:rPr>
              <a:t>Glycogen granules</a:t>
            </a:r>
          </a:p>
          <a:p>
            <a:pPr eaLnBrk="0" hangingPunct="0"/>
            <a:r>
              <a:rPr lang="en-US" sz="1400" b="1">
                <a:solidFill>
                  <a:srgbClr val="000000"/>
                </a:solidFill>
                <a:latin typeface="Arial"/>
                <a:ea typeface="ＭＳ Ｐゴシック" charset="0"/>
              </a:rPr>
              <a:t>in muscle</a:t>
            </a:r>
          </a:p>
          <a:p>
            <a:pPr eaLnBrk="0" hangingPunct="0"/>
            <a:r>
              <a:rPr lang="en-US" sz="1400" b="1">
                <a:solidFill>
                  <a:srgbClr val="000000"/>
                </a:solidFill>
                <a:latin typeface="Arial"/>
                <a:ea typeface="ＭＳ Ｐゴシック" charset="0"/>
              </a:rPr>
              <a:t>tissue</a:t>
            </a:r>
            <a:endParaRPr lang="en-US" sz="1400" b="1" dirty="0">
              <a:solidFill>
                <a:srgbClr val="000000"/>
              </a:solidFill>
              <a:latin typeface="Arial"/>
              <a:ea typeface="ＭＳ Ｐゴシック" charset="0"/>
            </a:endParaRPr>
          </a:p>
        </p:txBody>
      </p:sp>
      <p:sp>
        <p:nvSpPr>
          <p:cNvPr id="8" name="TextBox 23"/>
          <p:cNvSpPr txBox="1">
            <a:spLocks noChangeArrowheads="1"/>
          </p:cNvSpPr>
          <p:nvPr/>
        </p:nvSpPr>
        <p:spPr bwMode="auto">
          <a:xfrm>
            <a:off x="7161679" y="2229250"/>
            <a:ext cx="817531" cy="410369"/>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Glucose</a:t>
            </a:r>
          </a:p>
          <a:p>
            <a:pPr eaLnBrk="0" hangingPunct="0">
              <a:lnSpc>
                <a:spcPts val="1600"/>
              </a:lnSpc>
            </a:pPr>
            <a:r>
              <a:rPr lang="en-US" sz="1400" b="1" dirty="0">
                <a:solidFill>
                  <a:srgbClr val="000000"/>
                </a:solidFill>
                <a:latin typeface="Arial"/>
                <a:ea typeface="ＭＳ Ｐゴシック" charset="0"/>
              </a:rPr>
              <a:t>monomer</a:t>
            </a:r>
          </a:p>
        </p:txBody>
      </p:sp>
      <p:sp>
        <p:nvSpPr>
          <p:cNvPr id="9" name="TextBox 25"/>
          <p:cNvSpPr txBox="1">
            <a:spLocks noChangeArrowheads="1"/>
          </p:cNvSpPr>
          <p:nvPr/>
        </p:nvSpPr>
        <p:spPr bwMode="auto">
          <a:xfrm>
            <a:off x="6598117" y="3010301"/>
            <a:ext cx="109164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(b) Glycogen</a:t>
            </a:r>
          </a:p>
        </p:txBody>
      </p:sp>
      <p:sp>
        <p:nvSpPr>
          <p:cNvPr id="10" name="TextBox 37"/>
          <p:cNvSpPr txBox="1">
            <a:spLocks noChangeArrowheads="1"/>
          </p:cNvSpPr>
          <p:nvPr/>
        </p:nvSpPr>
        <p:spPr bwMode="auto">
          <a:xfrm>
            <a:off x="2962742" y="3888983"/>
            <a:ext cx="1821011" cy="430887"/>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Cellulose </a:t>
            </a:r>
            <a:r>
              <a:rPr lang="en-US" sz="1400" b="1" dirty="0" err="1">
                <a:solidFill>
                  <a:srgbClr val="000000"/>
                </a:solidFill>
                <a:latin typeface="Arial"/>
                <a:ea typeface="ＭＳ Ｐゴシック" charset="0"/>
              </a:rPr>
              <a:t>microfibrils</a:t>
            </a:r>
            <a:endParaRPr lang="en-US" sz="1400" b="1" dirty="0">
              <a:solidFill>
                <a:srgbClr val="000000"/>
              </a:solidFill>
              <a:latin typeface="Arial"/>
              <a:ea typeface="ＭＳ Ｐゴシック" charset="0"/>
            </a:endParaRPr>
          </a:p>
          <a:p>
            <a:pPr eaLnBrk="0" hangingPunct="0"/>
            <a:r>
              <a:rPr lang="en-US" sz="1400" b="1" dirty="0">
                <a:solidFill>
                  <a:srgbClr val="000000"/>
                </a:solidFill>
                <a:latin typeface="Arial"/>
                <a:ea typeface="ＭＳ Ｐゴシック" charset="0"/>
              </a:rPr>
              <a:t>in a plant cell wall</a:t>
            </a:r>
          </a:p>
        </p:txBody>
      </p:sp>
      <p:sp>
        <p:nvSpPr>
          <p:cNvPr id="11" name="TextBox 39"/>
          <p:cNvSpPr txBox="1">
            <a:spLocks noChangeArrowheads="1"/>
          </p:cNvSpPr>
          <p:nvPr/>
        </p:nvSpPr>
        <p:spPr bwMode="auto">
          <a:xfrm>
            <a:off x="2989729" y="4423969"/>
            <a:ext cx="875240" cy="410369"/>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Cellulose</a:t>
            </a:r>
          </a:p>
          <a:p>
            <a:pPr eaLnBrk="0" hangingPunct="0">
              <a:lnSpc>
                <a:spcPts val="1600"/>
              </a:lnSpc>
            </a:pPr>
            <a:r>
              <a:rPr lang="en-US" sz="1400" b="1" dirty="0">
                <a:solidFill>
                  <a:srgbClr val="000000"/>
                </a:solidFill>
                <a:latin typeface="Arial"/>
                <a:ea typeface="ＭＳ Ｐゴシック" charset="0"/>
              </a:rPr>
              <a:t>molecules</a:t>
            </a:r>
          </a:p>
        </p:txBody>
      </p:sp>
      <p:sp>
        <p:nvSpPr>
          <p:cNvPr id="12" name="TextBox 42"/>
          <p:cNvSpPr txBox="1">
            <a:spLocks noChangeArrowheads="1"/>
          </p:cNvSpPr>
          <p:nvPr/>
        </p:nvSpPr>
        <p:spPr bwMode="auto">
          <a:xfrm>
            <a:off x="6600498" y="3993757"/>
            <a:ext cx="1062791"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(c) Cellulose</a:t>
            </a:r>
          </a:p>
        </p:txBody>
      </p:sp>
      <p:sp>
        <p:nvSpPr>
          <p:cNvPr id="13" name="TextBox 48"/>
          <p:cNvSpPr txBox="1">
            <a:spLocks noChangeArrowheads="1"/>
          </p:cNvSpPr>
          <p:nvPr/>
        </p:nvSpPr>
        <p:spPr bwMode="auto">
          <a:xfrm>
            <a:off x="6922760" y="4731945"/>
            <a:ext cx="1420261"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Hydrogen bonds</a:t>
            </a:r>
          </a:p>
        </p:txBody>
      </p:sp>
      <p:sp>
        <p:nvSpPr>
          <p:cNvPr id="14" name="Freeform 3"/>
          <p:cNvSpPr/>
          <p:nvPr/>
        </p:nvSpPr>
        <p:spPr>
          <a:xfrm flipV="1">
            <a:off x="3595686" y="2691322"/>
            <a:ext cx="752494" cy="9474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5" name="Freeform 3"/>
          <p:cNvSpPr/>
          <p:nvPr/>
        </p:nvSpPr>
        <p:spPr>
          <a:xfrm flipV="1">
            <a:off x="2541588" y="4209199"/>
            <a:ext cx="403692" cy="11066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sm"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nvGrpSpPr>
          <p:cNvPr id="27" name="Group 26"/>
          <p:cNvGrpSpPr/>
          <p:nvPr/>
        </p:nvGrpSpPr>
        <p:grpSpPr>
          <a:xfrm>
            <a:off x="3669503" y="1431132"/>
            <a:ext cx="690582" cy="636505"/>
            <a:chOff x="3669503" y="1431132"/>
            <a:chExt cx="690582" cy="636505"/>
          </a:xfrm>
        </p:grpSpPr>
        <p:sp>
          <p:nvSpPr>
            <p:cNvPr id="16" name="Freeform 3"/>
            <p:cNvSpPr/>
            <p:nvPr/>
          </p:nvSpPr>
          <p:spPr>
            <a:xfrm flipV="1">
              <a:off x="3729036" y="1438275"/>
              <a:ext cx="628669" cy="21423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7" name="Freeform 3"/>
            <p:cNvSpPr/>
            <p:nvPr/>
          </p:nvSpPr>
          <p:spPr>
            <a:xfrm flipV="1">
              <a:off x="3669503" y="1431132"/>
              <a:ext cx="690582" cy="636505"/>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19" name="Freeform 3"/>
          <p:cNvSpPr/>
          <p:nvPr/>
        </p:nvSpPr>
        <p:spPr>
          <a:xfrm>
            <a:off x="6108120" y="4702969"/>
            <a:ext cx="779265" cy="14146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0" name="Freeform 3"/>
          <p:cNvSpPr/>
          <p:nvPr/>
        </p:nvSpPr>
        <p:spPr>
          <a:xfrm flipV="1">
            <a:off x="6522244" y="4841474"/>
            <a:ext cx="362759" cy="4571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sm"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1" name="Freeform 3"/>
          <p:cNvSpPr/>
          <p:nvPr/>
        </p:nvSpPr>
        <p:spPr>
          <a:xfrm flipV="1">
            <a:off x="3159919" y="4813297"/>
            <a:ext cx="209549" cy="326231"/>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sm"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2" name="Freeform 3"/>
          <p:cNvSpPr/>
          <p:nvPr/>
        </p:nvSpPr>
        <p:spPr>
          <a:xfrm flipH="1" flipV="1">
            <a:off x="3359944" y="4812502"/>
            <a:ext cx="185738" cy="32623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nvGrpSpPr>
          <p:cNvPr id="24" name="Group 23"/>
          <p:cNvGrpSpPr/>
          <p:nvPr/>
        </p:nvGrpSpPr>
        <p:grpSpPr>
          <a:xfrm rot="10800000">
            <a:off x="7270746" y="1997074"/>
            <a:ext cx="463549" cy="250825"/>
            <a:chOff x="1099296" y="349521"/>
            <a:chExt cx="3977347" cy="430676"/>
          </a:xfrm>
        </p:grpSpPr>
        <p:sp>
          <p:nvSpPr>
            <p:cNvPr id="25" name="Freeform 3"/>
            <p:cNvSpPr/>
            <p:nvPr/>
          </p:nvSpPr>
          <p:spPr>
            <a:xfrm>
              <a:off x="1099296" y="557947"/>
              <a:ext cx="3977347" cy="222250"/>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6" name="Freeform 3"/>
            <p:cNvSpPr/>
            <p:nvPr/>
          </p:nvSpPr>
          <p:spPr>
            <a:xfrm>
              <a:off x="3069848" y="349521"/>
              <a:ext cx="38101" cy="222251"/>
            </a:xfrm>
            <a:custGeom>
              <a:avLst/>
              <a:gdLst>
                <a:gd name="connsiteX0" fmla="*/ 9525 w 38100"/>
                <a:gd name="connsiteY0" fmla="*/ 9525 h 222250"/>
                <a:gd name="connsiteX1" fmla="*/ 9525 w 38100"/>
                <a:gd name="connsiteY1" fmla="*/ 212725 h 222250"/>
              </a:gdLst>
              <a:ahLst/>
              <a:cxnLst>
                <a:cxn ang="0">
                  <a:pos x="connsiteX0" y="connsiteY0"/>
                </a:cxn>
                <a:cxn ang="1">
                  <a:pos x="connsiteX1" y="connsiteY1"/>
                </a:cxn>
              </a:cxnLst>
              <a:rect l="l" t="t" r="r" b="b"/>
              <a:pathLst>
                <a:path w="38100" h="222250">
                  <a:moveTo>
                    <a:pt x="9525" y="9525"/>
                  </a:moveTo>
                  <a:lnTo>
                    <a:pt x="9525"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28" name="Group 27"/>
          <p:cNvGrpSpPr/>
          <p:nvPr/>
        </p:nvGrpSpPr>
        <p:grpSpPr>
          <a:xfrm>
            <a:off x="3677441" y="1429544"/>
            <a:ext cx="690582" cy="636505"/>
            <a:chOff x="3669503" y="1431132"/>
            <a:chExt cx="690582" cy="636505"/>
          </a:xfrm>
        </p:grpSpPr>
        <p:sp>
          <p:nvSpPr>
            <p:cNvPr id="29" name="Freeform 3"/>
            <p:cNvSpPr/>
            <p:nvPr/>
          </p:nvSpPr>
          <p:spPr>
            <a:xfrm flipV="1">
              <a:off x="3729036" y="1438275"/>
              <a:ext cx="628669" cy="21423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30" name="Freeform 3"/>
            <p:cNvSpPr/>
            <p:nvPr/>
          </p:nvSpPr>
          <p:spPr>
            <a:xfrm flipV="1">
              <a:off x="3669503" y="1431132"/>
              <a:ext cx="690582" cy="636505"/>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31" name="Freeform 3"/>
          <p:cNvSpPr/>
          <p:nvPr/>
        </p:nvSpPr>
        <p:spPr>
          <a:xfrm flipV="1">
            <a:off x="3602845" y="2691338"/>
            <a:ext cx="752494" cy="9474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32" name="Freeform 3"/>
          <p:cNvSpPr/>
          <p:nvPr/>
        </p:nvSpPr>
        <p:spPr>
          <a:xfrm flipV="1">
            <a:off x="2551128" y="4206834"/>
            <a:ext cx="403692" cy="11066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7-03_16_AminoAcids-L.jpg" descr="C:\Documents and Settings\rajesh\Desktop\PPT\Campbel Chapter-03\03_Labeled_Images\47-03_16_AminoAcids-L.jpg"/>
          <p:cNvPicPr>
            <a:picLocks noChangeAspect="1"/>
          </p:cNvPicPr>
          <p:nvPr/>
        </p:nvPicPr>
        <p:blipFill>
          <a:blip r:embed="rId3" r:link="rId4"/>
          <a:stretch>
            <a:fillRect/>
          </a:stretch>
        </p:blipFill>
        <p:spPr>
          <a:xfrm>
            <a:off x="1301496" y="204216"/>
            <a:ext cx="6541008" cy="6449568"/>
          </a:xfrm>
          <a:prstGeom prst="rect">
            <a:avLst/>
          </a:prstGeom>
        </p:spPr>
      </p:pic>
      <p:sp>
        <p:nvSpPr>
          <p:cNvPr id="5" name="TextBox 4"/>
          <p:cNvSpPr txBox="1"/>
          <p:nvPr/>
        </p:nvSpPr>
        <p:spPr>
          <a:xfrm>
            <a:off x="3008313" y="222249"/>
            <a:ext cx="678071"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Amino</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group</a:t>
            </a:r>
          </a:p>
        </p:txBody>
      </p:sp>
      <p:sp>
        <p:nvSpPr>
          <p:cNvPr id="6" name="TextBox 5"/>
          <p:cNvSpPr txBox="1"/>
          <p:nvPr/>
        </p:nvSpPr>
        <p:spPr>
          <a:xfrm>
            <a:off x="4069557" y="224630"/>
            <a:ext cx="934551"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Carboxyl</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group</a:t>
            </a:r>
          </a:p>
        </p:txBody>
      </p:sp>
      <p:sp>
        <p:nvSpPr>
          <p:cNvPr id="7" name="TextBox 6"/>
          <p:cNvSpPr txBox="1"/>
          <p:nvPr/>
        </p:nvSpPr>
        <p:spPr>
          <a:xfrm>
            <a:off x="3600451" y="2251074"/>
            <a:ext cx="570669"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Side</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chain</a:t>
            </a:r>
          </a:p>
        </p:txBody>
      </p:sp>
      <p:sp>
        <p:nvSpPr>
          <p:cNvPr id="8" name="TextBox 7"/>
          <p:cNvSpPr txBox="1"/>
          <p:nvPr/>
        </p:nvSpPr>
        <p:spPr>
          <a:xfrm>
            <a:off x="1348582" y="2956720"/>
            <a:ext cx="4344138" cy="262059"/>
          </a:xfrm>
          <a:prstGeom prst="rect">
            <a:avLst/>
          </a:prstGeom>
          <a:noFill/>
        </p:spPr>
        <p:txBody>
          <a:bodyPr wrap="none" lIns="0" tIns="0" rIns="0" bIns="0">
            <a:spAutoFit/>
          </a:bodyPr>
          <a:lstStyle/>
          <a:p>
            <a:pPr eaLnBrk="0" fontAlgn="auto" hangingPunct="0">
              <a:spcBef>
                <a:spcPts val="0"/>
              </a:spcBef>
              <a:spcAft>
                <a:spcPts val="0"/>
              </a:spcAft>
              <a:defRPr/>
            </a:pPr>
            <a:r>
              <a:rPr lang="en-US" sz="1703" b="1" dirty="0">
                <a:solidFill>
                  <a:srgbClr val="000000"/>
                </a:solidFill>
                <a:latin typeface="Arial"/>
                <a:ea typeface="ＭＳ Ｐゴシック" charset="0"/>
              </a:rPr>
              <a:t>(a) The general structure of an amino acid</a:t>
            </a:r>
          </a:p>
        </p:txBody>
      </p:sp>
      <p:sp>
        <p:nvSpPr>
          <p:cNvPr id="9" name="TextBox 8"/>
          <p:cNvSpPr txBox="1"/>
          <p:nvPr/>
        </p:nvSpPr>
        <p:spPr>
          <a:xfrm>
            <a:off x="1348582" y="4944268"/>
            <a:ext cx="1344920"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Hydrophobic</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side chain</a:t>
            </a:r>
          </a:p>
        </p:txBody>
      </p:sp>
      <p:sp>
        <p:nvSpPr>
          <p:cNvPr id="10" name="TextBox 9"/>
          <p:cNvSpPr txBox="1"/>
          <p:nvPr/>
        </p:nvSpPr>
        <p:spPr>
          <a:xfrm>
            <a:off x="6567488" y="4965699"/>
            <a:ext cx="1200650"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Hydrophilic</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side chain</a:t>
            </a:r>
          </a:p>
        </p:txBody>
      </p:sp>
      <p:sp>
        <p:nvSpPr>
          <p:cNvPr id="11" name="TextBox 10"/>
          <p:cNvSpPr txBox="1"/>
          <p:nvPr/>
        </p:nvSpPr>
        <p:spPr>
          <a:xfrm>
            <a:off x="3194845" y="5789614"/>
            <a:ext cx="825547" cy="262059"/>
          </a:xfrm>
          <a:prstGeom prst="rect">
            <a:avLst/>
          </a:prstGeom>
          <a:noFill/>
        </p:spPr>
        <p:txBody>
          <a:bodyPr wrap="none" lIns="0" tIns="0" rIns="0" bIns="0">
            <a:spAutoFit/>
          </a:bodyPr>
          <a:lstStyle/>
          <a:p>
            <a:pPr eaLnBrk="0" fontAlgn="auto" hangingPunct="0">
              <a:spcBef>
                <a:spcPts val="0"/>
              </a:spcBef>
              <a:spcAft>
                <a:spcPts val="0"/>
              </a:spcAft>
              <a:defRPr/>
            </a:pPr>
            <a:r>
              <a:rPr lang="en-US" sz="1703" b="1" dirty="0" err="1">
                <a:solidFill>
                  <a:srgbClr val="000000"/>
                </a:solidFill>
                <a:latin typeface="Arial"/>
                <a:ea typeface="ＭＳ Ｐゴシック" charset="0"/>
              </a:rPr>
              <a:t>Leucine</a:t>
            </a:r>
            <a:endParaRPr lang="en-US" sz="1703" b="1" dirty="0">
              <a:solidFill>
                <a:srgbClr val="000000"/>
              </a:solidFill>
              <a:latin typeface="Arial"/>
              <a:ea typeface="ＭＳ Ｐゴシック" charset="0"/>
            </a:endParaRPr>
          </a:p>
        </p:txBody>
      </p:sp>
      <p:sp>
        <p:nvSpPr>
          <p:cNvPr id="12" name="TextBox 11"/>
          <p:cNvSpPr txBox="1"/>
          <p:nvPr/>
        </p:nvSpPr>
        <p:spPr>
          <a:xfrm>
            <a:off x="5374482" y="5789614"/>
            <a:ext cx="668453" cy="262059"/>
          </a:xfrm>
          <a:prstGeom prst="rect">
            <a:avLst/>
          </a:prstGeom>
          <a:noFill/>
        </p:spPr>
        <p:txBody>
          <a:bodyPr wrap="none" lIns="0" tIns="0" rIns="0" bIns="0">
            <a:spAutoFit/>
          </a:bodyPr>
          <a:lstStyle/>
          <a:p>
            <a:pPr eaLnBrk="0" fontAlgn="auto" hangingPunct="0">
              <a:spcBef>
                <a:spcPts val="0"/>
              </a:spcBef>
              <a:spcAft>
                <a:spcPts val="0"/>
              </a:spcAft>
              <a:defRPr/>
            </a:pPr>
            <a:r>
              <a:rPr lang="en-US" sz="1703" b="1">
                <a:solidFill>
                  <a:srgbClr val="000000"/>
                </a:solidFill>
                <a:latin typeface="Arial"/>
                <a:ea typeface="ＭＳ Ｐゴシック" charset="0"/>
              </a:rPr>
              <a:t>Serine</a:t>
            </a:r>
          </a:p>
        </p:txBody>
      </p:sp>
      <p:sp>
        <p:nvSpPr>
          <p:cNvPr id="13" name="TextBox 12"/>
          <p:cNvSpPr txBox="1"/>
          <p:nvPr/>
        </p:nvSpPr>
        <p:spPr>
          <a:xfrm>
            <a:off x="1343026" y="6153149"/>
            <a:ext cx="6514604" cy="487313"/>
          </a:xfrm>
          <a:prstGeom prst="rect">
            <a:avLst/>
          </a:prstGeom>
          <a:noFill/>
        </p:spPr>
        <p:txBody>
          <a:bodyPr wrap="none" lIns="0" tIns="0" rIns="0" bIns="0">
            <a:spAutoFit/>
          </a:bodyPr>
          <a:lstStyle/>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(b) Examples of amino acids with hydrophobic and hydrophilic</a:t>
            </a:r>
          </a:p>
          <a:p>
            <a:pPr eaLnBrk="0" fontAlgn="auto" hangingPunct="0">
              <a:lnSpc>
                <a:spcPts val="1900"/>
              </a:lnSpc>
              <a:spcBef>
                <a:spcPts val="0"/>
              </a:spcBef>
              <a:spcAft>
                <a:spcPts val="0"/>
              </a:spcAft>
              <a:defRPr/>
            </a:pPr>
            <a:r>
              <a:rPr lang="en-US" sz="1703" b="1" dirty="0">
                <a:solidFill>
                  <a:srgbClr val="000000"/>
                </a:solidFill>
                <a:latin typeface="Arial"/>
                <a:ea typeface="ＭＳ Ｐゴシック" charset="0"/>
              </a:rPr>
              <a:t>side chains</a:t>
            </a:r>
          </a:p>
        </p:txBody>
      </p:sp>
      <p:sp>
        <p:nvSpPr>
          <p:cNvPr id="14" name="Freeform 3"/>
          <p:cNvSpPr/>
          <p:nvPr/>
        </p:nvSpPr>
        <p:spPr>
          <a:xfrm flipH="1" flipV="1">
            <a:off x="2728916" y="5076346"/>
            <a:ext cx="528633"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5" name="Freeform 3"/>
          <p:cNvSpPr/>
          <p:nvPr/>
        </p:nvSpPr>
        <p:spPr>
          <a:xfrm rot="10800000" flipH="1" flipV="1">
            <a:off x="6033709" y="5079677"/>
            <a:ext cx="493776"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776" y="204216"/>
            <a:ext cx="6632448" cy="6449568"/>
          </a:xfrm>
          <a:prstGeom prst="rect">
            <a:avLst/>
          </a:prstGeom>
        </p:spPr>
      </p:pic>
      <p:sp>
        <p:nvSpPr>
          <p:cNvPr id="3" name="TextBox 16"/>
          <p:cNvSpPr txBox="1">
            <a:spLocks noChangeArrowheads="1"/>
          </p:cNvSpPr>
          <p:nvPr/>
        </p:nvSpPr>
        <p:spPr bwMode="auto">
          <a:xfrm>
            <a:off x="2217313" y="589619"/>
            <a:ext cx="1793761"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Sugar-phosphate</a:t>
            </a:r>
          </a:p>
          <a:p>
            <a:pPr eaLnBrk="0" hangingPunct="0">
              <a:lnSpc>
                <a:spcPts val="1900"/>
              </a:lnSpc>
            </a:pPr>
            <a:r>
              <a:rPr lang="en-US" sz="1700" b="1" dirty="0">
                <a:solidFill>
                  <a:srgbClr val="000000"/>
                </a:solidFill>
                <a:latin typeface="Arial"/>
                <a:ea typeface="ＭＳ Ｐゴシック" charset="0"/>
              </a:rPr>
              <a:t>backbone</a:t>
            </a:r>
          </a:p>
        </p:txBody>
      </p:sp>
      <p:sp>
        <p:nvSpPr>
          <p:cNvPr id="5" name="TextBox 18"/>
          <p:cNvSpPr txBox="1">
            <a:spLocks noChangeArrowheads="1"/>
          </p:cNvSpPr>
          <p:nvPr/>
        </p:nvSpPr>
        <p:spPr bwMode="auto">
          <a:xfrm>
            <a:off x="2850725" y="1548470"/>
            <a:ext cx="1115690" cy="261610"/>
          </a:xfrm>
          <a:prstGeom prst="rect">
            <a:avLst/>
          </a:prstGeom>
          <a:noFill/>
          <a:ln w="9525">
            <a:noFill/>
            <a:miter lim="800000"/>
            <a:headEnd/>
            <a:tailEnd/>
          </a:ln>
        </p:spPr>
        <p:txBody>
          <a:bodyPr wrap="none" lIns="0" tIns="0" rIns="0" bIns="0">
            <a:spAutoFit/>
          </a:bodyPr>
          <a:lstStyle/>
          <a:p>
            <a:pPr eaLnBrk="0" hangingPunct="0"/>
            <a:r>
              <a:rPr lang="en-US" sz="1700" b="1" dirty="0">
                <a:solidFill>
                  <a:srgbClr val="000000"/>
                </a:solidFill>
                <a:latin typeface="Arial"/>
                <a:ea typeface="ＭＳ Ｐゴシック" charset="0"/>
              </a:rPr>
              <a:t>Nucleotide</a:t>
            </a:r>
          </a:p>
        </p:txBody>
      </p:sp>
      <p:sp>
        <p:nvSpPr>
          <p:cNvPr id="6" name="TextBox 20"/>
          <p:cNvSpPr txBox="1">
            <a:spLocks noChangeArrowheads="1"/>
          </p:cNvSpPr>
          <p:nvPr/>
        </p:nvSpPr>
        <p:spPr bwMode="auto">
          <a:xfrm>
            <a:off x="4421556" y="1378606"/>
            <a:ext cx="522579"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Base</a:t>
            </a:r>
          </a:p>
          <a:p>
            <a:pPr eaLnBrk="0" hangingPunct="0">
              <a:lnSpc>
                <a:spcPts val="1900"/>
              </a:lnSpc>
            </a:pPr>
            <a:r>
              <a:rPr lang="en-US" sz="1700" b="1" dirty="0">
                <a:solidFill>
                  <a:srgbClr val="000000"/>
                </a:solidFill>
                <a:latin typeface="Arial"/>
                <a:ea typeface="ＭＳ Ｐゴシック" charset="0"/>
              </a:rPr>
              <a:t>pair</a:t>
            </a:r>
          </a:p>
        </p:txBody>
      </p:sp>
      <p:sp>
        <p:nvSpPr>
          <p:cNvPr id="7" name="TextBox 22"/>
          <p:cNvSpPr txBox="1">
            <a:spLocks noChangeArrowheads="1"/>
          </p:cNvSpPr>
          <p:nvPr/>
        </p:nvSpPr>
        <p:spPr bwMode="auto">
          <a:xfrm>
            <a:off x="4421556" y="1979475"/>
            <a:ext cx="1017907" cy="487313"/>
          </a:xfrm>
          <a:prstGeom prst="rect">
            <a:avLst/>
          </a:prstGeom>
          <a:noFill/>
          <a:ln w="9525">
            <a:noFill/>
            <a:miter lim="800000"/>
            <a:headEnd/>
            <a:tailEnd/>
          </a:ln>
        </p:spPr>
        <p:txBody>
          <a:bodyPr wrap="none" lIns="0" tIns="0" rIns="0" bIns="0">
            <a:spAutoFit/>
          </a:bodyPr>
          <a:lstStyle/>
          <a:p>
            <a:pPr eaLnBrk="0" hangingPunct="0">
              <a:lnSpc>
                <a:spcPts val="1900"/>
              </a:lnSpc>
            </a:pPr>
            <a:r>
              <a:rPr lang="en-US" sz="1700" b="1" dirty="0">
                <a:solidFill>
                  <a:srgbClr val="000000"/>
                </a:solidFill>
                <a:latin typeface="Arial"/>
                <a:ea typeface="ＭＳ Ｐゴシック" charset="0"/>
              </a:rPr>
              <a:t>Hydrogen</a:t>
            </a:r>
          </a:p>
          <a:p>
            <a:pPr eaLnBrk="0" hangingPunct="0">
              <a:lnSpc>
                <a:spcPts val="1900"/>
              </a:lnSpc>
            </a:pPr>
            <a:r>
              <a:rPr lang="en-US" sz="1700" b="1" dirty="0">
                <a:solidFill>
                  <a:srgbClr val="000000"/>
                </a:solidFill>
                <a:latin typeface="Arial"/>
                <a:ea typeface="ＭＳ Ｐゴシック" charset="0"/>
              </a:rPr>
              <a:t>bond</a:t>
            </a:r>
          </a:p>
        </p:txBody>
      </p:sp>
      <p:sp>
        <p:nvSpPr>
          <p:cNvPr id="8" name="TextBox 43"/>
          <p:cNvSpPr txBox="1">
            <a:spLocks noChangeArrowheads="1"/>
          </p:cNvSpPr>
          <p:nvPr/>
        </p:nvSpPr>
        <p:spPr bwMode="auto">
          <a:xfrm>
            <a:off x="2983281" y="4682991"/>
            <a:ext cx="644407" cy="261610"/>
          </a:xfrm>
          <a:prstGeom prst="rect">
            <a:avLst/>
          </a:prstGeom>
          <a:noFill/>
          <a:ln w="9525">
            <a:noFill/>
            <a:miter lim="800000"/>
            <a:headEnd/>
            <a:tailEnd/>
          </a:ln>
        </p:spPr>
        <p:txBody>
          <a:bodyPr wrap="none" lIns="0" tIns="0" rIns="0" bIns="0">
            <a:spAutoFit/>
          </a:bodyPr>
          <a:lstStyle/>
          <a:p>
            <a:pPr eaLnBrk="0" hangingPunct="0"/>
            <a:r>
              <a:rPr lang="en-US" sz="1700" b="1" dirty="0">
                <a:solidFill>
                  <a:srgbClr val="000000"/>
                </a:solidFill>
                <a:latin typeface="Arial"/>
                <a:ea typeface="ＭＳ Ｐゴシック" charset="0"/>
              </a:rPr>
              <a:t>Bases</a:t>
            </a:r>
          </a:p>
        </p:txBody>
      </p:sp>
      <p:sp>
        <p:nvSpPr>
          <p:cNvPr id="9" name="TextBox 54"/>
          <p:cNvSpPr txBox="1">
            <a:spLocks noChangeArrowheads="1"/>
          </p:cNvSpPr>
          <p:nvPr/>
        </p:nvSpPr>
        <p:spPr bwMode="auto">
          <a:xfrm>
            <a:off x="1364825" y="6091100"/>
            <a:ext cx="1782539"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(a) DNA strand</a:t>
            </a:r>
          </a:p>
          <a:p>
            <a:pPr eaLnBrk="0" hangingPunct="0">
              <a:lnSpc>
                <a:spcPts val="2000"/>
              </a:lnSpc>
            </a:pPr>
            <a:r>
              <a:rPr lang="en-US" sz="1800" b="1" dirty="0">
                <a:solidFill>
                  <a:srgbClr val="000000"/>
                </a:solidFill>
                <a:latin typeface="Arial"/>
                <a:ea typeface="ＭＳ Ｐゴシック" charset="0"/>
              </a:rPr>
              <a:t>(polynucleotide)</a:t>
            </a:r>
          </a:p>
        </p:txBody>
      </p:sp>
      <p:sp>
        <p:nvSpPr>
          <p:cNvPr id="10" name="TextBox 57"/>
          <p:cNvSpPr txBox="1">
            <a:spLocks noChangeArrowheads="1"/>
          </p:cNvSpPr>
          <p:nvPr/>
        </p:nvSpPr>
        <p:spPr bwMode="auto">
          <a:xfrm>
            <a:off x="4497756" y="6091100"/>
            <a:ext cx="3141886"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(b) Double helix</a:t>
            </a:r>
          </a:p>
          <a:p>
            <a:pPr eaLnBrk="0" hangingPunct="0">
              <a:lnSpc>
                <a:spcPts val="2000"/>
              </a:lnSpc>
            </a:pPr>
            <a:r>
              <a:rPr lang="en-US" sz="1800" b="1" dirty="0">
                <a:solidFill>
                  <a:srgbClr val="000000"/>
                </a:solidFill>
                <a:latin typeface="Arial"/>
                <a:ea typeface="ＭＳ Ｐゴシック" charset="0"/>
              </a:rPr>
              <a:t>(two polynucleotide strands)</a:t>
            </a:r>
          </a:p>
        </p:txBody>
      </p:sp>
      <p:sp>
        <p:nvSpPr>
          <p:cNvPr id="11" name="Freeform 3"/>
          <p:cNvSpPr/>
          <p:nvPr/>
        </p:nvSpPr>
        <p:spPr>
          <a:xfrm flipH="1">
            <a:off x="5398266" y="1074551"/>
            <a:ext cx="679955" cy="9495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2540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2" name="Freeform 3"/>
          <p:cNvSpPr/>
          <p:nvPr/>
        </p:nvSpPr>
        <p:spPr>
          <a:xfrm flipH="1">
            <a:off x="4962497" y="1047751"/>
            <a:ext cx="521522" cy="4429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2540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3" name="Freeform 3"/>
          <p:cNvSpPr/>
          <p:nvPr/>
        </p:nvSpPr>
        <p:spPr>
          <a:xfrm flipV="1">
            <a:off x="2417765" y="1745456"/>
            <a:ext cx="404015" cy="26497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 name="Freeform 1"/>
          <p:cNvSpPr/>
          <p:nvPr/>
        </p:nvSpPr>
        <p:spPr bwMode="auto">
          <a:xfrm>
            <a:off x="2256095" y="4535488"/>
            <a:ext cx="677606" cy="590550"/>
          </a:xfrm>
          <a:custGeom>
            <a:avLst/>
            <a:gdLst>
              <a:gd name="connsiteX0" fmla="*/ 0 w 673100"/>
              <a:gd name="connsiteY0" fmla="*/ 0 h 590550"/>
              <a:gd name="connsiteX1" fmla="*/ 673100 w 673100"/>
              <a:gd name="connsiteY1" fmla="*/ 307975 h 590550"/>
              <a:gd name="connsiteX2" fmla="*/ 9525 w 673100"/>
              <a:gd name="connsiteY2" fmla="*/ 590550 h 590550"/>
              <a:gd name="connsiteX3" fmla="*/ 9525 w 673100"/>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673100" h="590550">
                <a:moveTo>
                  <a:pt x="0" y="0"/>
                </a:moveTo>
                <a:lnTo>
                  <a:pt x="673100" y="307975"/>
                </a:lnTo>
                <a:lnTo>
                  <a:pt x="9525" y="590550"/>
                </a:lnTo>
                <a:lnTo>
                  <a:pt x="9525" y="590550"/>
                </a:lnTo>
              </a:path>
            </a:pathLst>
          </a:custGeom>
          <a:noFill/>
          <a:ln w="12700" cap="flat" cmpd="sng" algn="ctr">
            <a:solidFill>
              <a:schemeClr val="tx1"/>
            </a:solidFill>
            <a:prstDash val="solid"/>
            <a:miter lim="800000"/>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nvGrpSpPr>
          <p:cNvPr id="20" name="Group 19"/>
          <p:cNvGrpSpPr/>
          <p:nvPr/>
        </p:nvGrpSpPr>
        <p:grpSpPr>
          <a:xfrm>
            <a:off x="1339691" y="776288"/>
            <a:ext cx="858203" cy="526256"/>
            <a:chOff x="1339691" y="776288"/>
            <a:chExt cx="858203" cy="526256"/>
          </a:xfrm>
        </p:grpSpPr>
        <p:sp>
          <p:nvSpPr>
            <p:cNvPr id="17" name="Freeform 3"/>
            <p:cNvSpPr/>
            <p:nvPr/>
          </p:nvSpPr>
          <p:spPr>
            <a:xfrm>
              <a:off x="1339691" y="1060588"/>
              <a:ext cx="451010" cy="241956"/>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9" name="Freeform 18"/>
            <p:cNvSpPr/>
            <p:nvPr/>
          </p:nvSpPr>
          <p:spPr bwMode="auto">
            <a:xfrm>
              <a:off x="1574006" y="776288"/>
              <a:ext cx="623888" cy="292893"/>
            </a:xfrm>
            <a:custGeom>
              <a:avLst/>
              <a:gdLst>
                <a:gd name="connsiteX0" fmla="*/ 0 w 623888"/>
                <a:gd name="connsiteY0" fmla="*/ 292893 h 292893"/>
                <a:gd name="connsiteX1" fmla="*/ 623888 w 623888"/>
                <a:gd name="connsiteY1" fmla="*/ 0 h 292893"/>
              </a:gdLst>
              <a:ahLst/>
              <a:cxnLst>
                <a:cxn ang="0">
                  <a:pos x="connsiteX0" y="connsiteY0"/>
                </a:cxn>
                <a:cxn ang="0">
                  <a:pos x="connsiteX1" y="connsiteY1"/>
                </a:cxn>
              </a:cxnLst>
              <a:rect l="l" t="t" r="r" b="b"/>
              <a:pathLst>
                <a:path w="623888" h="292893">
                  <a:moveTo>
                    <a:pt x="0" y="292893"/>
                  </a:moveTo>
                  <a:lnTo>
                    <a:pt x="623888" y="0"/>
                  </a:lnTo>
                </a:path>
              </a:pathLst>
            </a:custGeom>
            <a:no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grpSp>
      <p:sp>
        <p:nvSpPr>
          <p:cNvPr id="23" name="Freeform 22"/>
          <p:cNvSpPr/>
          <p:nvPr/>
        </p:nvSpPr>
        <p:spPr>
          <a:xfrm>
            <a:off x="1299989" y="1669750"/>
            <a:ext cx="1117776" cy="759125"/>
          </a:xfrm>
          <a:custGeom>
            <a:avLst/>
            <a:gdLst>
              <a:gd name="connsiteX0" fmla="*/ 1435087 w 1441437"/>
              <a:gd name="connsiteY0" fmla="*/ 223189 h 229539"/>
              <a:gd name="connsiteX1" fmla="*/ 6350 w 1441437"/>
              <a:gd name="connsiteY1" fmla="*/ 223189 h 229539"/>
              <a:gd name="connsiteX2" fmla="*/ 6350 w 1441437"/>
              <a:gd name="connsiteY2" fmla="*/ 6350 h 229539"/>
              <a:gd name="connsiteX3" fmla="*/ 1435087 w 1441437"/>
              <a:gd name="connsiteY3" fmla="*/ 6350 h 229539"/>
              <a:gd name="connsiteX4" fmla="*/ 1435087 w 1441437"/>
              <a:gd name="connsiteY4" fmla="*/ 223189 h 2295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1437" h="229539">
                <a:moveTo>
                  <a:pt x="1435087" y="223189"/>
                </a:moveTo>
                <a:lnTo>
                  <a:pt x="6350" y="223189"/>
                </a:lnTo>
                <a:lnTo>
                  <a:pt x="6350" y="6350"/>
                </a:lnTo>
                <a:lnTo>
                  <a:pt x="1435087" y="6350"/>
                </a:lnTo>
                <a:lnTo>
                  <a:pt x="1435087" y="223189"/>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4" name="Freeform 23"/>
          <p:cNvSpPr/>
          <p:nvPr/>
        </p:nvSpPr>
        <p:spPr>
          <a:xfrm>
            <a:off x="5484019" y="860954"/>
            <a:ext cx="1307306" cy="408253"/>
          </a:xfrm>
          <a:custGeom>
            <a:avLst/>
            <a:gdLst>
              <a:gd name="connsiteX0" fmla="*/ 1435087 w 1441437"/>
              <a:gd name="connsiteY0" fmla="*/ 223189 h 229539"/>
              <a:gd name="connsiteX1" fmla="*/ 6350 w 1441437"/>
              <a:gd name="connsiteY1" fmla="*/ 223189 h 229539"/>
              <a:gd name="connsiteX2" fmla="*/ 6350 w 1441437"/>
              <a:gd name="connsiteY2" fmla="*/ 6350 h 229539"/>
              <a:gd name="connsiteX3" fmla="*/ 1435087 w 1441437"/>
              <a:gd name="connsiteY3" fmla="*/ 6350 h 229539"/>
              <a:gd name="connsiteX4" fmla="*/ 1435087 w 1441437"/>
              <a:gd name="connsiteY4" fmla="*/ 223189 h 2295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1437" h="229539">
                <a:moveTo>
                  <a:pt x="1435087" y="223189"/>
                </a:moveTo>
                <a:lnTo>
                  <a:pt x="6350" y="223189"/>
                </a:lnTo>
                <a:lnTo>
                  <a:pt x="6350" y="6350"/>
                </a:lnTo>
                <a:lnTo>
                  <a:pt x="1435087" y="6350"/>
                </a:lnTo>
                <a:lnTo>
                  <a:pt x="1435087" y="223189"/>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6" name="Freeform 3"/>
          <p:cNvSpPr/>
          <p:nvPr/>
        </p:nvSpPr>
        <p:spPr>
          <a:xfrm flipH="1">
            <a:off x="4965672" y="1044576"/>
            <a:ext cx="521522" cy="4429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7" name="Freeform 3"/>
          <p:cNvSpPr/>
          <p:nvPr/>
        </p:nvSpPr>
        <p:spPr>
          <a:xfrm flipH="1">
            <a:off x="5407791" y="1065026"/>
            <a:ext cx="679955" cy="9495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1-03_UN01Summary_C1-L.jpg" descr="C:\Documents and Settings\rajesh\Desktop\PPT\Campbel Chapter-03\03_Labeled_Images\71-03_UN01Summary_C1-L.jpg"/>
          <p:cNvPicPr>
            <a:picLocks noChangeAspect="1"/>
          </p:cNvPicPr>
          <p:nvPr/>
        </p:nvPicPr>
        <p:blipFill>
          <a:blip r:embed="rId3" r:link="rId4"/>
          <a:stretch>
            <a:fillRect/>
          </a:stretch>
        </p:blipFill>
        <p:spPr>
          <a:xfrm>
            <a:off x="298703" y="2188464"/>
            <a:ext cx="8546592" cy="2481072"/>
          </a:xfrm>
          <a:prstGeom prst="rect">
            <a:avLst/>
          </a:prstGeom>
        </p:spPr>
      </p:pic>
      <p:sp>
        <p:nvSpPr>
          <p:cNvPr id="3" name="TextBox 2"/>
          <p:cNvSpPr txBox="1"/>
          <p:nvPr/>
        </p:nvSpPr>
        <p:spPr>
          <a:xfrm>
            <a:off x="5056980" y="2332831"/>
            <a:ext cx="424796" cy="272382"/>
          </a:xfrm>
          <a:prstGeom prst="rect">
            <a:avLst/>
          </a:prstGeom>
          <a:noFill/>
        </p:spPr>
        <p:txBody>
          <a:bodyPr wrap="none" lIns="0" tIns="0" rIns="0" bIns="0">
            <a:spAutoFit/>
          </a:bodyPr>
          <a:lstStyle/>
          <a:p>
            <a:pPr eaLnBrk="0" fontAlgn="auto" hangingPunct="0">
              <a:spcBef>
                <a:spcPts val="0"/>
              </a:spcBef>
              <a:spcAft>
                <a:spcPts val="0"/>
              </a:spcAft>
              <a:defRPr/>
            </a:pPr>
            <a:r>
              <a:rPr lang="en-US" sz="1770" b="1" dirty="0">
                <a:solidFill>
                  <a:srgbClr val="FFFFFF"/>
                </a:solidFill>
                <a:latin typeface="Arial"/>
                <a:ea typeface="ＭＳ Ｐゴシック" charset="0"/>
              </a:rPr>
              <a:t>H</a:t>
            </a:r>
            <a:r>
              <a:rPr lang="en-US" sz="1770" b="1" baseline="-25000" dirty="0">
                <a:solidFill>
                  <a:srgbClr val="FFFFFF"/>
                </a:solidFill>
                <a:latin typeface="Arial"/>
                <a:ea typeface="ＭＳ Ｐゴシック" charset="0"/>
              </a:rPr>
              <a:t>2</a:t>
            </a:r>
            <a:r>
              <a:rPr lang="en-US" sz="1770" b="1" dirty="0">
                <a:solidFill>
                  <a:srgbClr val="FFFFFF"/>
                </a:solidFill>
                <a:latin typeface="Arial"/>
                <a:ea typeface="ＭＳ Ｐゴシック" charset="0"/>
              </a:rPr>
              <a:t>O</a:t>
            </a:r>
          </a:p>
        </p:txBody>
      </p:sp>
      <p:sp>
        <p:nvSpPr>
          <p:cNvPr id="5" name="TextBox 3"/>
          <p:cNvSpPr txBox="1">
            <a:spLocks noChangeArrowheads="1"/>
          </p:cNvSpPr>
          <p:nvPr/>
        </p:nvSpPr>
        <p:spPr bwMode="auto">
          <a:xfrm>
            <a:off x="5403055" y="2950369"/>
            <a:ext cx="1346522"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Dehydration</a:t>
            </a:r>
          </a:p>
        </p:txBody>
      </p:sp>
      <p:sp>
        <p:nvSpPr>
          <p:cNvPr id="6" name="TextBox 5"/>
          <p:cNvSpPr txBox="1"/>
          <p:nvPr/>
        </p:nvSpPr>
        <p:spPr>
          <a:xfrm>
            <a:off x="2209799" y="3337719"/>
            <a:ext cx="323807" cy="258532"/>
          </a:xfrm>
          <a:prstGeom prst="rect">
            <a:avLst/>
          </a:prstGeom>
          <a:noFill/>
        </p:spPr>
        <p:txBody>
          <a:bodyPr wrap="none" lIns="0" tIns="0" rIns="0" bIns="0">
            <a:spAutoFit/>
          </a:bodyPr>
          <a:lstStyle/>
          <a:p>
            <a:pPr eaLnBrk="0" fontAlgn="auto" hangingPunct="0">
              <a:spcBef>
                <a:spcPts val="0"/>
              </a:spcBef>
              <a:spcAft>
                <a:spcPts val="0"/>
              </a:spcAft>
              <a:defRPr/>
            </a:pPr>
            <a:r>
              <a:rPr lang="en-US" sz="1680" b="1" dirty="0">
                <a:solidFill>
                  <a:srgbClr val="FFFFFF"/>
                </a:solidFill>
                <a:latin typeface="Arial"/>
                <a:ea typeface="ＭＳ Ｐゴシック" charset="0"/>
              </a:rPr>
              <a:t>OH</a:t>
            </a:r>
          </a:p>
        </p:txBody>
      </p:sp>
      <p:sp>
        <p:nvSpPr>
          <p:cNvPr id="7" name="TextBox 9"/>
          <p:cNvSpPr txBox="1">
            <a:spLocks noChangeArrowheads="1"/>
          </p:cNvSpPr>
          <p:nvPr/>
        </p:nvSpPr>
        <p:spPr bwMode="auto">
          <a:xfrm>
            <a:off x="460374" y="3731419"/>
            <a:ext cx="1564531"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Short polymer</a:t>
            </a:r>
          </a:p>
        </p:txBody>
      </p:sp>
      <p:sp>
        <p:nvSpPr>
          <p:cNvPr id="8" name="TextBox 10"/>
          <p:cNvSpPr txBox="1">
            <a:spLocks noChangeArrowheads="1"/>
          </p:cNvSpPr>
          <p:nvPr/>
        </p:nvSpPr>
        <p:spPr bwMode="auto">
          <a:xfrm>
            <a:off x="3086099" y="3733800"/>
            <a:ext cx="103874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Monomer</a:t>
            </a:r>
          </a:p>
        </p:txBody>
      </p:sp>
      <p:sp>
        <p:nvSpPr>
          <p:cNvPr id="9" name="TextBox 8"/>
          <p:cNvSpPr txBox="1"/>
          <p:nvPr/>
        </p:nvSpPr>
        <p:spPr>
          <a:xfrm>
            <a:off x="5391942" y="4214019"/>
            <a:ext cx="424796" cy="272382"/>
          </a:xfrm>
          <a:prstGeom prst="rect">
            <a:avLst/>
          </a:prstGeom>
          <a:noFill/>
        </p:spPr>
        <p:txBody>
          <a:bodyPr wrap="none" lIns="0" tIns="0" rIns="0" bIns="0">
            <a:spAutoFit/>
          </a:bodyPr>
          <a:lstStyle/>
          <a:p>
            <a:pPr eaLnBrk="0" fontAlgn="auto" hangingPunct="0">
              <a:spcBef>
                <a:spcPts val="0"/>
              </a:spcBef>
              <a:spcAft>
                <a:spcPts val="0"/>
              </a:spcAft>
              <a:defRPr/>
            </a:pPr>
            <a:r>
              <a:rPr lang="en-US" sz="1770" b="1" dirty="0">
                <a:solidFill>
                  <a:srgbClr val="FFFFFF"/>
                </a:solidFill>
                <a:latin typeface="Arial"/>
                <a:ea typeface="ＭＳ Ｐゴシック" charset="0"/>
              </a:rPr>
              <a:t>H</a:t>
            </a:r>
            <a:r>
              <a:rPr lang="en-US" sz="1770" b="1" baseline="-25000" dirty="0">
                <a:solidFill>
                  <a:srgbClr val="FFFFFF"/>
                </a:solidFill>
                <a:latin typeface="Arial"/>
                <a:ea typeface="ＭＳ Ｐゴシック" charset="0"/>
              </a:rPr>
              <a:t>2</a:t>
            </a:r>
            <a:r>
              <a:rPr lang="en-US" sz="1770" b="1" dirty="0">
                <a:solidFill>
                  <a:srgbClr val="FFFFFF"/>
                </a:solidFill>
                <a:latin typeface="Arial"/>
                <a:ea typeface="ＭＳ Ｐゴシック" charset="0"/>
              </a:rPr>
              <a:t>O</a:t>
            </a:r>
          </a:p>
        </p:txBody>
      </p:sp>
      <p:sp>
        <p:nvSpPr>
          <p:cNvPr id="10" name="TextBox 12"/>
          <p:cNvSpPr txBox="1">
            <a:spLocks noChangeArrowheads="1"/>
          </p:cNvSpPr>
          <p:nvPr/>
        </p:nvSpPr>
        <p:spPr bwMode="auto">
          <a:xfrm>
            <a:off x="6315867" y="3731419"/>
            <a:ext cx="1744067"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Longer polymer</a:t>
            </a:r>
          </a:p>
        </p:txBody>
      </p:sp>
      <p:sp>
        <p:nvSpPr>
          <p:cNvPr id="11" name="TextBox 10"/>
          <p:cNvSpPr txBox="1"/>
          <p:nvPr/>
        </p:nvSpPr>
        <p:spPr>
          <a:xfrm>
            <a:off x="2986086" y="3337722"/>
            <a:ext cx="155492" cy="258532"/>
          </a:xfrm>
          <a:prstGeom prst="rect">
            <a:avLst/>
          </a:prstGeom>
          <a:noFill/>
        </p:spPr>
        <p:txBody>
          <a:bodyPr wrap="none" lIns="0" tIns="0" rIns="0" bIns="0">
            <a:spAutoFit/>
          </a:bodyPr>
          <a:lstStyle/>
          <a:p>
            <a:pPr eaLnBrk="0" fontAlgn="auto" hangingPunct="0">
              <a:spcBef>
                <a:spcPts val="0"/>
              </a:spcBef>
              <a:spcAft>
                <a:spcPts val="0"/>
              </a:spcAft>
              <a:defRPr/>
            </a:pPr>
            <a:r>
              <a:rPr lang="en-US" sz="1680" b="1" dirty="0">
                <a:solidFill>
                  <a:srgbClr val="FFFFFF"/>
                </a:solidFill>
                <a:latin typeface="Arial"/>
                <a:ea typeface="ＭＳ Ｐゴシック" charset="0"/>
              </a:rPr>
              <a:t>H</a:t>
            </a:r>
          </a:p>
        </p:txBody>
      </p:sp>
      <p:sp>
        <p:nvSpPr>
          <p:cNvPr id="12" name="TextBox 10"/>
          <p:cNvSpPr txBox="1">
            <a:spLocks noChangeArrowheads="1"/>
          </p:cNvSpPr>
          <p:nvPr/>
        </p:nvSpPr>
        <p:spPr bwMode="auto">
          <a:xfrm>
            <a:off x="4317205" y="3755233"/>
            <a:ext cx="1179810"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Hydrolysis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2-03_UN02_Summary_C2-L.jpg" descr="C:\Documents and Settings\rajesh\Desktop\PPT\Campbel Chapter-03\03_Labeled_Images\72-03_UN02_Summary_C2-L.jpg"/>
          <p:cNvPicPr>
            <a:picLocks noChangeAspect="1"/>
          </p:cNvPicPr>
          <p:nvPr/>
        </p:nvPicPr>
        <p:blipFill>
          <a:blip r:embed="rId3" r:link="rId4"/>
          <a:stretch>
            <a:fillRect/>
          </a:stretch>
        </p:blipFill>
        <p:spPr>
          <a:xfrm>
            <a:off x="832103" y="204216"/>
            <a:ext cx="7479792" cy="6449568"/>
          </a:xfrm>
          <a:prstGeom prst="rect">
            <a:avLst/>
          </a:prstGeom>
        </p:spPr>
      </p:pic>
      <p:sp>
        <p:nvSpPr>
          <p:cNvPr id="3" name="TextBox 2"/>
          <p:cNvSpPr txBox="1">
            <a:spLocks noChangeArrowheads="1"/>
          </p:cNvSpPr>
          <p:nvPr/>
        </p:nvSpPr>
        <p:spPr bwMode="auto">
          <a:xfrm>
            <a:off x="973930" y="328611"/>
            <a:ext cx="1391407" cy="410369"/>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FFFFFF"/>
                </a:solidFill>
                <a:latin typeface="Arial"/>
                <a:ea typeface="ＭＳ Ｐゴシック" charset="0"/>
              </a:rPr>
              <a:t>Large Biological</a:t>
            </a:r>
          </a:p>
          <a:p>
            <a:pPr eaLnBrk="0" hangingPunct="0">
              <a:lnSpc>
                <a:spcPts val="1600"/>
              </a:lnSpc>
            </a:pPr>
            <a:r>
              <a:rPr lang="en-US" sz="1400" b="1" dirty="0">
                <a:solidFill>
                  <a:srgbClr val="FFFFFF"/>
                </a:solidFill>
                <a:latin typeface="Arial"/>
                <a:ea typeface="ＭＳ Ｐゴシック" charset="0"/>
              </a:rPr>
              <a:t>Molecules</a:t>
            </a:r>
          </a:p>
        </p:txBody>
      </p:sp>
      <p:sp>
        <p:nvSpPr>
          <p:cNvPr id="5" name="TextBox 4"/>
          <p:cNvSpPr txBox="1">
            <a:spLocks noChangeArrowheads="1"/>
          </p:cNvSpPr>
          <p:nvPr/>
        </p:nvSpPr>
        <p:spPr bwMode="auto">
          <a:xfrm>
            <a:off x="2605880" y="330199"/>
            <a:ext cx="852798"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FFFF"/>
                </a:solidFill>
                <a:latin typeface="Arial"/>
                <a:ea typeface="ＭＳ Ｐゴシック" charset="0"/>
              </a:rPr>
              <a:t>Functions</a:t>
            </a:r>
          </a:p>
        </p:txBody>
      </p:sp>
      <p:sp>
        <p:nvSpPr>
          <p:cNvPr id="6" name="TextBox 5"/>
          <p:cNvSpPr txBox="1">
            <a:spLocks noChangeArrowheads="1"/>
          </p:cNvSpPr>
          <p:nvPr/>
        </p:nvSpPr>
        <p:spPr bwMode="auto">
          <a:xfrm>
            <a:off x="4582317" y="327818"/>
            <a:ext cx="1093248"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FFFF"/>
                </a:solidFill>
                <a:latin typeface="Arial"/>
                <a:ea typeface="ＭＳ Ｐゴシック" charset="0"/>
              </a:rPr>
              <a:t>Components</a:t>
            </a:r>
          </a:p>
        </p:txBody>
      </p:sp>
      <p:sp>
        <p:nvSpPr>
          <p:cNvPr id="7" name="TextBox 19"/>
          <p:cNvSpPr txBox="1">
            <a:spLocks noChangeArrowheads="1"/>
          </p:cNvSpPr>
          <p:nvPr/>
        </p:nvSpPr>
        <p:spPr bwMode="auto">
          <a:xfrm>
            <a:off x="6387304" y="325437"/>
            <a:ext cx="836768"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FFFF"/>
                </a:solidFill>
                <a:latin typeface="Arial"/>
                <a:ea typeface="ＭＳ Ｐゴシック" charset="0"/>
              </a:rPr>
              <a:t>Examples</a:t>
            </a:r>
          </a:p>
        </p:txBody>
      </p:sp>
      <p:sp>
        <p:nvSpPr>
          <p:cNvPr id="8" name="TextBox 33"/>
          <p:cNvSpPr txBox="1">
            <a:spLocks noChangeArrowheads="1"/>
          </p:cNvSpPr>
          <p:nvPr/>
        </p:nvSpPr>
        <p:spPr bwMode="auto">
          <a:xfrm>
            <a:off x="973138" y="1470025"/>
            <a:ext cx="126316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Carbohydrates</a:t>
            </a:r>
          </a:p>
        </p:txBody>
      </p:sp>
      <p:sp>
        <p:nvSpPr>
          <p:cNvPr id="9" name="TextBox 34"/>
          <p:cNvSpPr txBox="1">
            <a:spLocks noChangeArrowheads="1"/>
          </p:cNvSpPr>
          <p:nvPr/>
        </p:nvSpPr>
        <p:spPr bwMode="auto">
          <a:xfrm>
            <a:off x="2616992" y="1276349"/>
            <a:ext cx="1303242" cy="615553"/>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Dietary energy;</a:t>
            </a:r>
          </a:p>
          <a:p>
            <a:pPr eaLnBrk="0" hangingPunct="0">
              <a:lnSpc>
                <a:spcPts val="1600"/>
              </a:lnSpc>
            </a:pPr>
            <a:r>
              <a:rPr lang="en-US" sz="1400" b="1" dirty="0">
                <a:solidFill>
                  <a:srgbClr val="000000"/>
                </a:solidFill>
                <a:latin typeface="Arial"/>
                <a:ea typeface="ＭＳ Ｐゴシック" charset="0"/>
              </a:rPr>
              <a:t>storage; plant</a:t>
            </a:r>
          </a:p>
          <a:p>
            <a:pPr eaLnBrk="0" hangingPunct="0">
              <a:lnSpc>
                <a:spcPts val="1600"/>
              </a:lnSpc>
            </a:pPr>
            <a:r>
              <a:rPr lang="en-US" sz="1400" b="1" dirty="0">
                <a:solidFill>
                  <a:srgbClr val="000000"/>
                </a:solidFill>
                <a:latin typeface="Arial"/>
                <a:ea typeface="ＭＳ Ｐゴシック" charset="0"/>
              </a:rPr>
              <a:t>structure</a:t>
            </a:r>
          </a:p>
        </p:txBody>
      </p:sp>
      <p:sp>
        <p:nvSpPr>
          <p:cNvPr id="10" name="TextBox 40"/>
          <p:cNvSpPr txBox="1">
            <a:spLocks noChangeArrowheads="1"/>
          </p:cNvSpPr>
          <p:nvPr/>
        </p:nvSpPr>
        <p:spPr bwMode="auto">
          <a:xfrm>
            <a:off x="4687092" y="2083593"/>
            <a:ext cx="1410643"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Monosaccharide</a:t>
            </a:r>
          </a:p>
        </p:txBody>
      </p:sp>
      <p:sp>
        <p:nvSpPr>
          <p:cNvPr id="11" name="TextBox 44"/>
          <p:cNvSpPr txBox="1">
            <a:spLocks noChangeArrowheads="1"/>
          </p:cNvSpPr>
          <p:nvPr/>
        </p:nvSpPr>
        <p:spPr bwMode="auto">
          <a:xfrm>
            <a:off x="6382542" y="963611"/>
            <a:ext cx="1569340" cy="1231106"/>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Monosaccharides:</a:t>
            </a:r>
          </a:p>
          <a:p>
            <a:pPr eaLnBrk="0" hangingPunct="0">
              <a:lnSpc>
                <a:spcPts val="1600"/>
              </a:lnSpc>
            </a:pPr>
            <a:r>
              <a:rPr lang="en-US" sz="1400" b="1" dirty="0">
                <a:solidFill>
                  <a:srgbClr val="000000"/>
                </a:solidFill>
                <a:latin typeface="Arial"/>
                <a:ea typeface="ＭＳ Ｐゴシック" charset="0"/>
              </a:rPr>
              <a:t>glucose, fructose;</a:t>
            </a:r>
          </a:p>
          <a:p>
            <a:pPr eaLnBrk="0" hangingPunct="0">
              <a:lnSpc>
                <a:spcPts val="1600"/>
              </a:lnSpc>
            </a:pPr>
            <a:r>
              <a:rPr lang="en-US" sz="1400" b="1" dirty="0">
                <a:solidFill>
                  <a:srgbClr val="000000"/>
                </a:solidFill>
                <a:latin typeface="Arial"/>
                <a:ea typeface="ＭＳ Ｐゴシック" charset="0"/>
              </a:rPr>
              <a:t>disaccharides:</a:t>
            </a:r>
          </a:p>
          <a:p>
            <a:pPr eaLnBrk="0" hangingPunct="0">
              <a:lnSpc>
                <a:spcPts val="1600"/>
              </a:lnSpc>
            </a:pPr>
            <a:r>
              <a:rPr lang="en-US" sz="1400" b="1" dirty="0">
                <a:solidFill>
                  <a:srgbClr val="000000"/>
                </a:solidFill>
                <a:latin typeface="Arial"/>
                <a:ea typeface="ＭＳ Ｐゴシック" charset="0"/>
              </a:rPr>
              <a:t>lactose, sucrose;</a:t>
            </a:r>
          </a:p>
          <a:p>
            <a:pPr eaLnBrk="0" hangingPunct="0">
              <a:lnSpc>
                <a:spcPts val="1600"/>
              </a:lnSpc>
            </a:pPr>
            <a:r>
              <a:rPr lang="en-US" sz="1400" b="1" dirty="0">
                <a:solidFill>
                  <a:srgbClr val="000000"/>
                </a:solidFill>
                <a:latin typeface="Arial"/>
                <a:ea typeface="ＭＳ Ｐゴシック" charset="0"/>
              </a:rPr>
              <a:t>polysaccharides:</a:t>
            </a:r>
          </a:p>
          <a:p>
            <a:pPr eaLnBrk="0" hangingPunct="0">
              <a:lnSpc>
                <a:spcPts val="1600"/>
              </a:lnSpc>
            </a:pPr>
            <a:r>
              <a:rPr lang="en-US" sz="1400" b="1" dirty="0">
                <a:solidFill>
                  <a:srgbClr val="000000"/>
                </a:solidFill>
                <a:latin typeface="Arial"/>
                <a:ea typeface="ＭＳ Ｐゴシック" charset="0"/>
              </a:rPr>
              <a:t>starch, cellulose</a:t>
            </a:r>
          </a:p>
        </p:txBody>
      </p:sp>
      <p:sp>
        <p:nvSpPr>
          <p:cNvPr id="12" name="TextBox 56"/>
          <p:cNvSpPr txBox="1">
            <a:spLocks noChangeArrowheads="1"/>
          </p:cNvSpPr>
          <p:nvPr/>
        </p:nvSpPr>
        <p:spPr bwMode="auto">
          <a:xfrm>
            <a:off x="973138" y="2930525"/>
            <a:ext cx="525785" cy="215444"/>
          </a:xfrm>
          <a:prstGeom prst="rect">
            <a:avLst/>
          </a:prstGeom>
          <a:noFill/>
          <a:ln w="9525">
            <a:noFill/>
            <a:miter lim="800000"/>
            <a:headEnd/>
            <a:tailEnd/>
          </a:ln>
        </p:spPr>
        <p:txBody>
          <a:bodyPr wrap="none" lIns="0" tIns="0" rIns="0" bIns="0">
            <a:spAutoFit/>
          </a:bodyPr>
          <a:lstStyle/>
          <a:p>
            <a:pPr eaLnBrk="0" hangingPunct="0"/>
            <a:r>
              <a:rPr lang="en-US" sz="1400" b="1">
                <a:solidFill>
                  <a:srgbClr val="000000"/>
                </a:solidFill>
                <a:latin typeface="Arial"/>
                <a:ea typeface="ＭＳ Ｐゴシック" charset="0"/>
              </a:rPr>
              <a:t>Lipids</a:t>
            </a:r>
          </a:p>
        </p:txBody>
      </p:sp>
      <p:sp>
        <p:nvSpPr>
          <p:cNvPr id="13" name="TextBox 57"/>
          <p:cNvSpPr txBox="1">
            <a:spLocks noChangeArrowheads="1"/>
          </p:cNvSpPr>
          <p:nvPr/>
        </p:nvSpPr>
        <p:spPr bwMode="auto">
          <a:xfrm>
            <a:off x="2608261" y="2530474"/>
            <a:ext cx="1282402" cy="1025922"/>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Long-term</a:t>
            </a:r>
          </a:p>
          <a:p>
            <a:pPr eaLnBrk="0" hangingPunct="0">
              <a:lnSpc>
                <a:spcPts val="1600"/>
              </a:lnSpc>
            </a:pPr>
            <a:r>
              <a:rPr lang="en-US" sz="1400" b="1" dirty="0">
                <a:solidFill>
                  <a:srgbClr val="000000"/>
                </a:solidFill>
                <a:latin typeface="Arial"/>
                <a:ea typeface="ＭＳ Ｐゴシック" charset="0"/>
              </a:rPr>
              <a:t>energy storage</a:t>
            </a:r>
          </a:p>
          <a:p>
            <a:pPr eaLnBrk="0" hangingPunct="0">
              <a:lnSpc>
                <a:spcPts val="1600"/>
              </a:lnSpc>
            </a:pPr>
            <a:r>
              <a:rPr lang="en-US" sz="1400" b="1" dirty="0">
                <a:solidFill>
                  <a:srgbClr val="000000"/>
                </a:solidFill>
                <a:latin typeface="Arial"/>
                <a:ea typeface="ＭＳ Ｐゴシック" charset="0"/>
              </a:rPr>
              <a:t>(fats);</a:t>
            </a:r>
          </a:p>
          <a:p>
            <a:pPr eaLnBrk="0" hangingPunct="0">
              <a:lnSpc>
                <a:spcPts val="1600"/>
              </a:lnSpc>
            </a:pPr>
            <a:r>
              <a:rPr lang="en-US" sz="1400" b="1" dirty="0">
                <a:solidFill>
                  <a:srgbClr val="000000"/>
                </a:solidFill>
                <a:latin typeface="Arial"/>
                <a:ea typeface="ＭＳ Ｐゴシック" charset="0"/>
              </a:rPr>
              <a:t>hormones</a:t>
            </a:r>
          </a:p>
          <a:p>
            <a:pPr eaLnBrk="0" hangingPunct="0">
              <a:lnSpc>
                <a:spcPts val="1600"/>
              </a:lnSpc>
            </a:pPr>
            <a:r>
              <a:rPr lang="en-US" sz="1400" b="1" dirty="0">
                <a:solidFill>
                  <a:srgbClr val="000000"/>
                </a:solidFill>
                <a:latin typeface="Arial"/>
                <a:ea typeface="ＭＳ Ｐゴシック" charset="0"/>
              </a:rPr>
              <a:t>(steroids)</a:t>
            </a:r>
          </a:p>
        </p:txBody>
      </p:sp>
      <p:sp>
        <p:nvSpPr>
          <p:cNvPr id="14" name="TextBox 68"/>
          <p:cNvSpPr txBox="1">
            <a:spLocks noChangeArrowheads="1"/>
          </p:cNvSpPr>
          <p:nvPr/>
        </p:nvSpPr>
        <p:spPr bwMode="auto">
          <a:xfrm>
            <a:off x="4741067" y="3315492"/>
            <a:ext cx="1311256" cy="410369"/>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000000"/>
                </a:solidFill>
                <a:latin typeface="Arial"/>
                <a:ea typeface="ＭＳ Ｐゴシック" charset="0"/>
              </a:rPr>
              <a:t>Components of</a:t>
            </a:r>
          </a:p>
          <a:p>
            <a:pPr algn="ctr" eaLnBrk="0" hangingPunct="0">
              <a:lnSpc>
                <a:spcPts val="1600"/>
              </a:lnSpc>
            </a:pPr>
            <a:r>
              <a:rPr lang="en-US" sz="1400" b="1" dirty="0">
                <a:solidFill>
                  <a:srgbClr val="000000"/>
                </a:solidFill>
                <a:latin typeface="Arial"/>
                <a:ea typeface="ＭＳ Ｐゴシック" charset="0"/>
              </a:rPr>
              <a:t>a triglyceride</a:t>
            </a:r>
          </a:p>
        </p:txBody>
      </p:sp>
      <p:sp>
        <p:nvSpPr>
          <p:cNvPr id="15" name="TextBox 81"/>
          <p:cNvSpPr txBox="1">
            <a:spLocks noChangeArrowheads="1"/>
          </p:cNvSpPr>
          <p:nvPr/>
        </p:nvSpPr>
        <p:spPr bwMode="auto">
          <a:xfrm>
            <a:off x="6398417" y="2633661"/>
            <a:ext cx="1659109" cy="820738"/>
          </a:xfrm>
          <a:prstGeom prst="rect">
            <a:avLst/>
          </a:prstGeom>
          <a:noFill/>
          <a:ln w="9525">
            <a:noFill/>
            <a:miter lim="800000"/>
            <a:headEnd/>
            <a:tailEnd/>
          </a:ln>
        </p:spPr>
        <p:txBody>
          <a:bodyPr wrap="none" lIns="0" tIns="0" rIns="0" bIns="0">
            <a:spAutoFit/>
          </a:bodyPr>
          <a:lstStyle/>
          <a:p>
            <a:pPr eaLnBrk="0" hangingPunct="0">
              <a:lnSpc>
                <a:spcPts val="1600"/>
              </a:lnSpc>
            </a:pPr>
            <a:r>
              <a:rPr lang="da-DK" sz="1400" b="1" dirty="0">
                <a:solidFill>
                  <a:srgbClr val="000000"/>
                </a:solidFill>
                <a:latin typeface="Arial"/>
                <a:ea typeface="ＭＳ Ｐゴシック" charset="0"/>
              </a:rPr>
              <a:t>Fats (triglycerides);</a:t>
            </a:r>
          </a:p>
          <a:p>
            <a:pPr eaLnBrk="0" hangingPunct="0">
              <a:lnSpc>
                <a:spcPts val="1600"/>
              </a:lnSpc>
            </a:pPr>
            <a:r>
              <a:rPr lang="da-DK" sz="1400" b="1" dirty="0">
                <a:solidFill>
                  <a:srgbClr val="000000"/>
                </a:solidFill>
                <a:latin typeface="Arial"/>
                <a:ea typeface="ＭＳ Ｐゴシック" charset="0"/>
              </a:rPr>
              <a:t>steroids</a:t>
            </a:r>
          </a:p>
          <a:p>
            <a:pPr eaLnBrk="0" hangingPunct="0">
              <a:lnSpc>
                <a:spcPts val="1600"/>
              </a:lnSpc>
            </a:pPr>
            <a:r>
              <a:rPr lang="da-DK" sz="1400" b="1" dirty="0">
                <a:solidFill>
                  <a:srgbClr val="000000"/>
                </a:solidFill>
                <a:latin typeface="Arial"/>
                <a:ea typeface="ＭＳ Ｐゴシック" charset="0"/>
              </a:rPr>
              <a:t>(testosterone,</a:t>
            </a:r>
          </a:p>
          <a:p>
            <a:pPr eaLnBrk="0" hangingPunct="0">
              <a:lnSpc>
                <a:spcPts val="1600"/>
              </a:lnSpc>
            </a:pPr>
            <a:r>
              <a:rPr lang="da-DK" sz="1400" b="1" dirty="0">
                <a:solidFill>
                  <a:srgbClr val="000000"/>
                </a:solidFill>
                <a:latin typeface="Arial"/>
                <a:ea typeface="ＭＳ Ｐゴシック" charset="0"/>
              </a:rPr>
              <a:t>estrogen)</a:t>
            </a:r>
            <a:endParaRPr lang="en-US" sz="1400" b="1" dirty="0">
              <a:solidFill>
                <a:srgbClr val="000000"/>
              </a:solidFill>
              <a:latin typeface="Arial"/>
              <a:ea typeface="ＭＳ Ｐゴシック" charset="0"/>
            </a:endParaRPr>
          </a:p>
        </p:txBody>
      </p:sp>
      <p:sp>
        <p:nvSpPr>
          <p:cNvPr id="16" name="TextBox 89"/>
          <p:cNvSpPr txBox="1">
            <a:spLocks noChangeArrowheads="1"/>
          </p:cNvSpPr>
          <p:nvPr/>
        </p:nvSpPr>
        <p:spPr bwMode="auto">
          <a:xfrm>
            <a:off x="973138" y="4438650"/>
            <a:ext cx="716543" cy="215444"/>
          </a:xfrm>
          <a:prstGeom prst="rect">
            <a:avLst/>
          </a:prstGeom>
          <a:noFill/>
          <a:ln w="9525">
            <a:noFill/>
            <a:miter lim="800000"/>
            <a:headEnd/>
            <a:tailEnd/>
          </a:ln>
        </p:spPr>
        <p:txBody>
          <a:bodyPr wrap="none" lIns="0" tIns="0" rIns="0" bIns="0">
            <a:spAutoFit/>
          </a:bodyPr>
          <a:lstStyle/>
          <a:p>
            <a:pPr eaLnBrk="0" hangingPunct="0"/>
            <a:r>
              <a:rPr lang="en-US" sz="1400" b="1">
                <a:solidFill>
                  <a:srgbClr val="000000"/>
                </a:solidFill>
                <a:latin typeface="Arial"/>
                <a:ea typeface="ＭＳ Ｐゴシック" charset="0"/>
              </a:rPr>
              <a:t>Proteins</a:t>
            </a:r>
          </a:p>
        </p:txBody>
      </p:sp>
      <p:sp>
        <p:nvSpPr>
          <p:cNvPr id="17" name="TextBox 90"/>
          <p:cNvSpPr txBox="1">
            <a:spLocks noChangeArrowheads="1"/>
          </p:cNvSpPr>
          <p:nvPr/>
        </p:nvSpPr>
        <p:spPr bwMode="auto">
          <a:xfrm>
            <a:off x="2614611" y="4237830"/>
            <a:ext cx="1768113" cy="615553"/>
          </a:xfrm>
          <a:prstGeom prst="rect">
            <a:avLst/>
          </a:prstGeom>
          <a:noFill/>
          <a:ln w="9525">
            <a:noFill/>
            <a:miter lim="800000"/>
            <a:headEnd/>
            <a:tailEnd/>
          </a:ln>
        </p:spPr>
        <p:txBody>
          <a:bodyPr wrap="none" lIns="0" tIns="0" rIns="0" bIns="0">
            <a:spAutoFit/>
          </a:bodyPr>
          <a:lstStyle/>
          <a:p>
            <a:pPr eaLnBrk="0" hangingPunct="0">
              <a:lnSpc>
                <a:spcPts val="1600"/>
              </a:lnSpc>
            </a:pPr>
            <a:r>
              <a:rPr lang="fr-FR" sz="1400" b="1" dirty="0">
                <a:solidFill>
                  <a:srgbClr val="000000"/>
                </a:solidFill>
                <a:latin typeface="Arial"/>
                <a:ea typeface="ＭＳ Ｐゴシック" charset="0"/>
              </a:rPr>
              <a:t>Enzymes, structure,</a:t>
            </a:r>
          </a:p>
          <a:p>
            <a:pPr eaLnBrk="0" hangingPunct="0">
              <a:lnSpc>
                <a:spcPts val="1600"/>
              </a:lnSpc>
            </a:pPr>
            <a:r>
              <a:rPr lang="fr-FR" sz="1400" b="1" dirty="0">
                <a:solidFill>
                  <a:srgbClr val="000000"/>
                </a:solidFill>
                <a:latin typeface="Arial"/>
                <a:ea typeface="ＭＳ Ｐゴシック" charset="0"/>
              </a:rPr>
              <a:t>storage, contraction,</a:t>
            </a:r>
          </a:p>
          <a:p>
            <a:pPr algn="just" eaLnBrk="0" hangingPunct="0">
              <a:lnSpc>
                <a:spcPts val="1600"/>
              </a:lnSpc>
            </a:pPr>
            <a:r>
              <a:rPr lang="fr-FR" sz="1400" b="1" dirty="0">
                <a:solidFill>
                  <a:srgbClr val="000000"/>
                </a:solidFill>
                <a:latin typeface="Arial"/>
                <a:ea typeface="ＭＳ Ｐゴシック" charset="0"/>
              </a:rPr>
              <a:t>transport, etc.</a:t>
            </a:r>
            <a:endParaRPr lang="en-US" sz="1400" b="1" dirty="0">
              <a:solidFill>
                <a:srgbClr val="000000"/>
              </a:solidFill>
              <a:latin typeface="Arial"/>
              <a:ea typeface="ＭＳ Ｐゴシック" charset="0"/>
            </a:endParaRPr>
          </a:p>
        </p:txBody>
      </p:sp>
      <p:sp>
        <p:nvSpPr>
          <p:cNvPr id="18" name="TextBox 94"/>
          <p:cNvSpPr txBox="1">
            <a:spLocks noChangeArrowheads="1"/>
          </p:cNvSpPr>
          <p:nvPr/>
        </p:nvSpPr>
        <p:spPr bwMode="auto">
          <a:xfrm>
            <a:off x="5211761" y="4763292"/>
            <a:ext cx="333425" cy="282129"/>
          </a:xfrm>
          <a:prstGeom prst="rect">
            <a:avLst/>
          </a:prstGeom>
          <a:noFill/>
          <a:ln w="9525">
            <a:noFill/>
            <a:miter lim="800000"/>
            <a:headEnd/>
            <a:tailEnd/>
          </a:ln>
        </p:spPr>
        <p:txBody>
          <a:bodyPr wrap="none" lIns="0" tIns="0" rIns="0" bIns="0">
            <a:spAutoFit/>
          </a:bodyPr>
          <a:lstStyle/>
          <a:p>
            <a:pPr eaLnBrk="0" hangingPunct="0">
              <a:lnSpc>
                <a:spcPts val="1100"/>
              </a:lnSpc>
            </a:pPr>
            <a:r>
              <a:rPr lang="en-US" sz="1000" b="1" dirty="0">
                <a:solidFill>
                  <a:srgbClr val="000000"/>
                </a:solidFill>
                <a:latin typeface="Arial"/>
                <a:ea typeface="ＭＳ Ｐゴシック" charset="0"/>
              </a:rPr>
              <a:t>Side</a:t>
            </a:r>
          </a:p>
          <a:p>
            <a:pPr eaLnBrk="0" hangingPunct="0">
              <a:lnSpc>
                <a:spcPts val="1100"/>
              </a:lnSpc>
            </a:pPr>
            <a:r>
              <a:rPr lang="en-US" sz="1000" b="1" dirty="0">
                <a:solidFill>
                  <a:srgbClr val="000000"/>
                </a:solidFill>
                <a:latin typeface="Arial"/>
                <a:ea typeface="ＭＳ Ｐゴシック" charset="0"/>
              </a:rPr>
              <a:t>chain</a:t>
            </a:r>
          </a:p>
        </p:txBody>
      </p:sp>
      <p:sp>
        <p:nvSpPr>
          <p:cNvPr id="19" name="TextBox 96"/>
          <p:cNvSpPr txBox="1">
            <a:spLocks noChangeArrowheads="1"/>
          </p:cNvSpPr>
          <p:nvPr/>
        </p:nvSpPr>
        <p:spPr bwMode="auto">
          <a:xfrm>
            <a:off x="6405561" y="4133055"/>
            <a:ext cx="2090316" cy="820738"/>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Lactase</a:t>
            </a:r>
          </a:p>
          <a:p>
            <a:pPr eaLnBrk="0" hangingPunct="0">
              <a:lnSpc>
                <a:spcPts val="1600"/>
              </a:lnSpc>
            </a:pPr>
            <a:r>
              <a:rPr lang="en-US" sz="1400" b="1" dirty="0">
                <a:solidFill>
                  <a:srgbClr val="000000"/>
                </a:solidFill>
                <a:latin typeface="Arial"/>
                <a:ea typeface="ＭＳ Ｐゴシック" charset="0"/>
              </a:rPr>
              <a:t>(an enzyme);</a:t>
            </a:r>
          </a:p>
          <a:p>
            <a:pPr eaLnBrk="0" hangingPunct="0">
              <a:lnSpc>
                <a:spcPts val="1600"/>
              </a:lnSpc>
            </a:pPr>
            <a:r>
              <a:rPr lang="en-US" altLang="zh-CN" sz="1400" b="1" dirty="0">
                <a:solidFill>
                  <a:srgbClr val="000000"/>
                </a:solidFill>
                <a:latin typeface="Arial"/>
                <a:ea typeface="ＭＳ Ｐゴシック" charset="0"/>
              </a:rPr>
              <a:t>h</a:t>
            </a:r>
            <a:r>
              <a:rPr lang="en-US" sz="1400" b="1" dirty="0" smtClean="0">
                <a:solidFill>
                  <a:srgbClr val="000000"/>
                </a:solidFill>
                <a:latin typeface="Arial"/>
                <a:ea typeface="ＭＳ Ｐゴシック" charset="0"/>
              </a:rPr>
              <a:t>emoglobin</a:t>
            </a:r>
            <a:r>
              <a:rPr lang="zh-CN" altLang="en-US" sz="1400" b="1" dirty="0" smtClean="0">
                <a:solidFill>
                  <a:srgbClr val="000000"/>
                </a:solidFill>
                <a:latin typeface="楷体" panose="02010609060101010101" pitchFamily="49" charset="-122"/>
                <a:ea typeface="楷体" panose="02010609060101010101" pitchFamily="49" charset="-122"/>
              </a:rPr>
              <a:t>（血红蛋白）</a:t>
            </a:r>
            <a:endParaRPr lang="en-US" sz="1400" b="1" dirty="0">
              <a:solidFill>
                <a:srgbClr val="000000"/>
              </a:solidFill>
              <a:latin typeface="楷体" panose="02010609060101010101" pitchFamily="49" charset="-122"/>
              <a:ea typeface="楷体" panose="02010609060101010101" pitchFamily="49" charset="-122"/>
            </a:endParaRPr>
          </a:p>
          <a:p>
            <a:pPr eaLnBrk="0" hangingPunct="0">
              <a:lnSpc>
                <a:spcPts val="1600"/>
              </a:lnSpc>
            </a:pPr>
            <a:r>
              <a:rPr lang="en-US" sz="1400" b="1" dirty="0">
                <a:solidFill>
                  <a:srgbClr val="000000"/>
                </a:solidFill>
                <a:latin typeface="Arial"/>
                <a:ea typeface="ＭＳ Ｐゴシック" charset="0"/>
              </a:rPr>
              <a:t>(a transport protein)</a:t>
            </a:r>
          </a:p>
        </p:txBody>
      </p:sp>
      <p:sp>
        <p:nvSpPr>
          <p:cNvPr id="20" name="TextBox 108"/>
          <p:cNvSpPr txBox="1">
            <a:spLocks noChangeArrowheads="1"/>
          </p:cNvSpPr>
          <p:nvPr/>
        </p:nvSpPr>
        <p:spPr bwMode="auto">
          <a:xfrm>
            <a:off x="4872036" y="5099049"/>
            <a:ext cx="965008"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Amino acid</a:t>
            </a:r>
          </a:p>
        </p:txBody>
      </p:sp>
      <p:sp>
        <p:nvSpPr>
          <p:cNvPr id="21" name="TextBox 111"/>
          <p:cNvSpPr txBox="1">
            <a:spLocks noChangeArrowheads="1"/>
          </p:cNvSpPr>
          <p:nvPr/>
        </p:nvSpPr>
        <p:spPr bwMode="auto">
          <a:xfrm>
            <a:off x="973138" y="5862638"/>
            <a:ext cx="1142942" cy="215444"/>
          </a:xfrm>
          <a:prstGeom prst="rect">
            <a:avLst/>
          </a:prstGeom>
          <a:noFill/>
          <a:ln w="9525">
            <a:noFill/>
            <a:miter lim="800000"/>
            <a:headEnd/>
            <a:tailEnd/>
          </a:ln>
        </p:spPr>
        <p:txBody>
          <a:bodyPr wrap="none" lIns="0" tIns="0" rIns="0" bIns="0">
            <a:spAutoFit/>
          </a:bodyPr>
          <a:lstStyle/>
          <a:p>
            <a:pPr eaLnBrk="0" hangingPunct="0"/>
            <a:r>
              <a:rPr lang="en-US" sz="1400" b="1">
                <a:solidFill>
                  <a:srgbClr val="000000"/>
                </a:solidFill>
                <a:latin typeface="Arial"/>
                <a:ea typeface="ＭＳ Ｐゴシック" charset="0"/>
              </a:rPr>
              <a:t>Nucleic acids</a:t>
            </a:r>
          </a:p>
        </p:txBody>
      </p:sp>
      <p:sp>
        <p:nvSpPr>
          <p:cNvPr id="22" name="TextBox 112"/>
          <p:cNvSpPr txBox="1">
            <a:spLocks noChangeArrowheads="1"/>
          </p:cNvSpPr>
          <p:nvPr/>
        </p:nvSpPr>
        <p:spPr bwMode="auto">
          <a:xfrm>
            <a:off x="2614611" y="5754686"/>
            <a:ext cx="984244" cy="410369"/>
          </a:xfrm>
          <a:prstGeom prst="rect">
            <a:avLst/>
          </a:prstGeom>
          <a:noFill/>
          <a:ln w="9525">
            <a:noFill/>
            <a:miter lim="800000"/>
            <a:headEnd/>
            <a:tailEnd/>
          </a:ln>
        </p:spPr>
        <p:txBody>
          <a:bodyPr wrap="none" lIns="0" tIns="0" rIns="0" bIns="0">
            <a:spAutoFit/>
          </a:bodyPr>
          <a:lstStyle/>
          <a:p>
            <a:pPr eaLnBrk="0" hangingPunct="0">
              <a:lnSpc>
                <a:spcPts val="1600"/>
              </a:lnSpc>
            </a:pPr>
            <a:r>
              <a:rPr lang="en-US" sz="1400" b="1" dirty="0">
                <a:solidFill>
                  <a:srgbClr val="000000"/>
                </a:solidFill>
                <a:latin typeface="Arial"/>
                <a:ea typeface="ＭＳ Ｐゴシック" charset="0"/>
              </a:rPr>
              <a:t>Information</a:t>
            </a:r>
          </a:p>
          <a:p>
            <a:pPr eaLnBrk="0" hangingPunct="0">
              <a:lnSpc>
                <a:spcPts val="1600"/>
              </a:lnSpc>
            </a:pPr>
            <a:r>
              <a:rPr lang="en-US" sz="1400" b="1" dirty="0">
                <a:solidFill>
                  <a:srgbClr val="000000"/>
                </a:solidFill>
                <a:latin typeface="Arial"/>
                <a:ea typeface="ＭＳ Ｐゴシック" charset="0"/>
              </a:rPr>
              <a:t>storage</a:t>
            </a:r>
          </a:p>
        </p:txBody>
      </p:sp>
      <p:sp>
        <p:nvSpPr>
          <p:cNvPr id="24" name="TextBox 116"/>
          <p:cNvSpPr txBox="1">
            <a:spLocks noChangeArrowheads="1"/>
          </p:cNvSpPr>
          <p:nvPr/>
        </p:nvSpPr>
        <p:spPr bwMode="auto">
          <a:xfrm>
            <a:off x="6396036" y="5860256"/>
            <a:ext cx="87844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DNA, RNA</a:t>
            </a:r>
          </a:p>
        </p:txBody>
      </p:sp>
      <p:sp>
        <p:nvSpPr>
          <p:cNvPr id="25" name="TextBox 118"/>
          <p:cNvSpPr txBox="1">
            <a:spLocks noChangeArrowheads="1"/>
          </p:cNvSpPr>
          <p:nvPr/>
        </p:nvSpPr>
        <p:spPr bwMode="auto">
          <a:xfrm>
            <a:off x="4915692" y="6321425"/>
            <a:ext cx="913712"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a:ea typeface="ＭＳ Ｐゴシック" charset="0"/>
              </a:rPr>
              <a:t>Nucleotide</a:t>
            </a:r>
          </a:p>
        </p:txBody>
      </p:sp>
      <p:sp>
        <p:nvSpPr>
          <p:cNvPr id="26" name="TextBox 66"/>
          <p:cNvSpPr txBox="1">
            <a:spLocks noChangeArrowheads="1"/>
          </p:cNvSpPr>
          <p:nvPr/>
        </p:nvSpPr>
        <p:spPr bwMode="auto">
          <a:xfrm>
            <a:off x="5289931" y="2738020"/>
            <a:ext cx="596317" cy="153888"/>
          </a:xfrm>
          <a:prstGeom prst="rect">
            <a:avLst/>
          </a:prstGeom>
          <a:noFill/>
          <a:ln w="9525">
            <a:noFill/>
            <a:miter lim="800000"/>
            <a:headEnd/>
            <a:tailEnd/>
          </a:ln>
        </p:spPr>
        <p:txBody>
          <a:bodyPr wrap="none" lIns="0" tIns="0" rIns="0" bIns="0">
            <a:spAutoFit/>
          </a:bodyPr>
          <a:lstStyle/>
          <a:p>
            <a:pPr eaLnBrk="0" hangingPunct="0"/>
            <a:r>
              <a:rPr lang="en-US" sz="1000" b="1" dirty="0">
                <a:solidFill>
                  <a:srgbClr val="000000"/>
                </a:solidFill>
                <a:latin typeface="Arial"/>
                <a:ea typeface="ＭＳ Ｐゴシック" charset="0"/>
              </a:rPr>
              <a:t>Fatty acid</a:t>
            </a:r>
          </a:p>
        </p:txBody>
      </p:sp>
      <p:sp>
        <p:nvSpPr>
          <p:cNvPr id="27" name="TextBox 67"/>
          <p:cNvSpPr txBox="1">
            <a:spLocks noChangeArrowheads="1"/>
          </p:cNvSpPr>
          <p:nvPr/>
        </p:nvSpPr>
        <p:spPr bwMode="auto">
          <a:xfrm>
            <a:off x="5180394" y="3080920"/>
            <a:ext cx="509755" cy="153888"/>
          </a:xfrm>
          <a:prstGeom prst="rect">
            <a:avLst/>
          </a:prstGeom>
          <a:noFill/>
          <a:ln w="9525">
            <a:noFill/>
            <a:miter lim="800000"/>
            <a:headEnd/>
            <a:tailEnd/>
          </a:ln>
        </p:spPr>
        <p:txBody>
          <a:bodyPr wrap="none" lIns="0" tIns="0" rIns="0" bIns="0">
            <a:spAutoFit/>
          </a:bodyPr>
          <a:lstStyle/>
          <a:p>
            <a:pPr eaLnBrk="0" hangingPunct="0"/>
            <a:r>
              <a:rPr lang="en-US" sz="1000" b="1" dirty="0">
                <a:solidFill>
                  <a:srgbClr val="000000"/>
                </a:solidFill>
                <a:latin typeface="Arial"/>
                <a:ea typeface="ＭＳ Ｐゴシック" charset="0"/>
              </a:rPr>
              <a:t>Glycerol</a:t>
            </a:r>
          </a:p>
        </p:txBody>
      </p:sp>
      <p:sp>
        <p:nvSpPr>
          <p:cNvPr id="28" name="TextBox 70"/>
          <p:cNvSpPr txBox="1">
            <a:spLocks noChangeArrowheads="1"/>
          </p:cNvSpPr>
          <p:nvPr/>
        </p:nvSpPr>
        <p:spPr bwMode="auto">
          <a:xfrm>
            <a:off x="4974812" y="3803231"/>
            <a:ext cx="399148" cy="282129"/>
          </a:xfrm>
          <a:prstGeom prst="rect">
            <a:avLst/>
          </a:prstGeom>
          <a:noFill/>
          <a:ln w="9525">
            <a:noFill/>
            <a:miter lim="800000"/>
            <a:headEnd/>
            <a:tailEnd/>
          </a:ln>
        </p:spPr>
        <p:txBody>
          <a:bodyPr wrap="none" lIns="0" tIns="0" rIns="0" bIns="0">
            <a:spAutoFit/>
          </a:bodyPr>
          <a:lstStyle/>
          <a:p>
            <a:pPr eaLnBrk="0" hangingPunct="0">
              <a:lnSpc>
                <a:spcPts val="1100"/>
              </a:lnSpc>
            </a:pPr>
            <a:r>
              <a:rPr lang="en-US" sz="1000" b="1" dirty="0">
                <a:solidFill>
                  <a:srgbClr val="000000"/>
                </a:solidFill>
                <a:latin typeface="Arial"/>
                <a:ea typeface="ＭＳ Ｐゴシック" charset="0"/>
              </a:rPr>
              <a:t>Amino</a:t>
            </a:r>
          </a:p>
          <a:p>
            <a:pPr eaLnBrk="0" hangingPunct="0">
              <a:lnSpc>
                <a:spcPts val="1100"/>
              </a:lnSpc>
            </a:pPr>
            <a:r>
              <a:rPr lang="en-US" sz="1000" b="1" dirty="0">
                <a:solidFill>
                  <a:srgbClr val="000000"/>
                </a:solidFill>
                <a:latin typeface="Arial"/>
                <a:ea typeface="ＭＳ Ｐゴシック" charset="0"/>
              </a:rPr>
              <a:t>group</a:t>
            </a:r>
          </a:p>
        </p:txBody>
      </p:sp>
      <p:sp>
        <p:nvSpPr>
          <p:cNvPr id="29" name="TextBox 72"/>
          <p:cNvSpPr txBox="1">
            <a:spLocks noChangeArrowheads="1"/>
          </p:cNvSpPr>
          <p:nvPr/>
        </p:nvSpPr>
        <p:spPr bwMode="auto">
          <a:xfrm>
            <a:off x="5512181" y="3800850"/>
            <a:ext cx="546625" cy="282129"/>
          </a:xfrm>
          <a:prstGeom prst="rect">
            <a:avLst/>
          </a:prstGeom>
          <a:noFill/>
          <a:ln w="9525">
            <a:noFill/>
            <a:miter lim="800000"/>
            <a:headEnd/>
            <a:tailEnd/>
          </a:ln>
        </p:spPr>
        <p:txBody>
          <a:bodyPr wrap="none" lIns="0" tIns="0" rIns="0" bIns="0">
            <a:spAutoFit/>
          </a:bodyPr>
          <a:lstStyle/>
          <a:p>
            <a:pPr eaLnBrk="0" hangingPunct="0">
              <a:lnSpc>
                <a:spcPts val="1100"/>
              </a:lnSpc>
            </a:pPr>
            <a:r>
              <a:rPr lang="en-US" sz="1000" b="1" dirty="0">
                <a:solidFill>
                  <a:srgbClr val="000000"/>
                </a:solidFill>
                <a:latin typeface="Arial"/>
                <a:ea typeface="ＭＳ Ｐゴシック" charset="0"/>
              </a:rPr>
              <a:t>Carboxyl</a:t>
            </a:r>
          </a:p>
          <a:p>
            <a:pPr eaLnBrk="0" hangingPunct="0">
              <a:lnSpc>
                <a:spcPts val="1100"/>
              </a:lnSpc>
            </a:pPr>
            <a:r>
              <a:rPr lang="en-US" sz="1000" b="1" dirty="0">
                <a:solidFill>
                  <a:srgbClr val="000000"/>
                </a:solidFill>
                <a:latin typeface="Arial"/>
                <a:ea typeface="ＭＳ Ｐゴシック" charset="0"/>
              </a:rPr>
              <a:t>group</a:t>
            </a:r>
          </a:p>
        </p:txBody>
      </p:sp>
      <p:sp>
        <p:nvSpPr>
          <p:cNvPr id="30" name="TextBox 109"/>
          <p:cNvSpPr txBox="1">
            <a:spLocks noChangeArrowheads="1"/>
          </p:cNvSpPr>
          <p:nvPr/>
        </p:nvSpPr>
        <p:spPr bwMode="auto">
          <a:xfrm>
            <a:off x="4996244" y="5439945"/>
            <a:ext cx="654025" cy="153888"/>
          </a:xfrm>
          <a:prstGeom prst="rect">
            <a:avLst/>
          </a:prstGeom>
          <a:noFill/>
          <a:ln w="9525">
            <a:noFill/>
            <a:miter lim="800000"/>
            <a:headEnd/>
            <a:tailEnd/>
          </a:ln>
        </p:spPr>
        <p:txBody>
          <a:bodyPr wrap="none" lIns="0" tIns="0" rIns="0" bIns="0">
            <a:spAutoFit/>
          </a:bodyPr>
          <a:lstStyle/>
          <a:p>
            <a:pPr eaLnBrk="0" hangingPunct="0"/>
            <a:r>
              <a:rPr lang="en-US" sz="1000" b="1">
                <a:solidFill>
                  <a:srgbClr val="000000"/>
                </a:solidFill>
                <a:latin typeface="Arial"/>
                <a:ea typeface="ＭＳ Ｐゴシック" charset="0"/>
              </a:rPr>
              <a:t>Phosphate</a:t>
            </a:r>
          </a:p>
        </p:txBody>
      </p:sp>
      <p:sp>
        <p:nvSpPr>
          <p:cNvPr id="31" name="TextBox 110"/>
          <p:cNvSpPr txBox="1">
            <a:spLocks noChangeArrowheads="1"/>
          </p:cNvSpPr>
          <p:nvPr/>
        </p:nvSpPr>
        <p:spPr bwMode="auto">
          <a:xfrm>
            <a:off x="5380419" y="5639970"/>
            <a:ext cx="304571" cy="153888"/>
          </a:xfrm>
          <a:prstGeom prst="rect">
            <a:avLst/>
          </a:prstGeom>
          <a:noFill/>
          <a:ln w="9525">
            <a:noFill/>
            <a:miter lim="800000"/>
            <a:headEnd/>
            <a:tailEnd/>
          </a:ln>
        </p:spPr>
        <p:txBody>
          <a:bodyPr wrap="none" lIns="0" tIns="0" rIns="0" bIns="0">
            <a:spAutoFit/>
          </a:bodyPr>
          <a:lstStyle/>
          <a:p>
            <a:pPr eaLnBrk="0" hangingPunct="0"/>
            <a:r>
              <a:rPr lang="en-US" sz="1000" b="1">
                <a:solidFill>
                  <a:srgbClr val="000000"/>
                </a:solidFill>
                <a:latin typeface="Arial"/>
                <a:ea typeface="ＭＳ Ｐゴシック" charset="0"/>
              </a:rPr>
              <a:t>Base</a:t>
            </a:r>
          </a:p>
        </p:txBody>
      </p:sp>
      <p:sp>
        <p:nvSpPr>
          <p:cNvPr id="32" name="TextBox 115"/>
          <p:cNvSpPr txBox="1">
            <a:spLocks noChangeArrowheads="1"/>
          </p:cNvSpPr>
          <p:nvPr/>
        </p:nvSpPr>
        <p:spPr bwMode="auto">
          <a:xfrm>
            <a:off x="5113719" y="6157495"/>
            <a:ext cx="362279" cy="153888"/>
          </a:xfrm>
          <a:prstGeom prst="rect">
            <a:avLst/>
          </a:prstGeom>
          <a:noFill/>
          <a:ln w="9525">
            <a:noFill/>
            <a:miter lim="800000"/>
            <a:headEnd/>
            <a:tailEnd/>
          </a:ln>
        </p:spPr>
        <p:txBody>
          <a:bodyPr wrap="none" lIns="0" tIns="0" rIns="0" bIns="0">
            <a:spAutoFit/>
          </a:bodyPr>
          <a:lstStyle/>
          <a:p>
            <a:pPr eaLnBrk="0" hangingPunct="0"/>
            <a:r>
              <a:rPr lang="en-US" sz="1000" b="1">
                <a:solidFill>
                  <a:srgbClr val="000000"/>
                </a:solidFill>
                <a:latin typeface="Arial"/>
                <a:ea typeface="ＭＳ Ｐゴシック" charset="0"/>
              </a:rPr>
              <a:t>Sugar</a:t>
            </a:r>
          </a:p>
        </p:txBody>
      </p:sp>
      <p:sp>
        <p:nvSpPr>
          <p:cNvPr id="33" name="Freeform 3"/>
          <p:cNvSpPr/>
          <p:nvPr/>
        </p:nvSpPr>
        <p:spPr>
          <a:xfrm>
            <a:off x="4970050" y="3155012"/>
            <a:ext cx="173451"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sm"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3-03_UN02aSummary_C2-L.jpg" descr="C:\Documents and Settings\rajesh\Desktop\PPT\Campbel Chapter-03\03_Labeled_Images\73-03_UN02aSummary_C2-L.jpg"/>
          <p:cNvPicPr>
            <a:picLocks noChangeAspect="1"/>
          </p:cNvPicPr>
          <p:nvPr/>
        </p:nvPicPr>
        <p:blipFill>
          <a:blip r:embed="rId3" r:link="rId4"/>
          <a:stretch>
            <a:fillRect/>
          </a:stretch>
        </p:blipFill>
        <p:spPr>
          <a:xfrm>
            <a:off x="298703" y="1450848"/>
            <a:ext cx="8546592" cy="3956304"/>
          </a:xfrm>
          <a:prstGeom prst="rect">
            <a:avLst/>
          </a:prstGeom>
        </p:spPr>
      </p:pic>
      <p:sp>
        <p:nvSpPr>
          <p:cNvPr id="18" name="TextBox 17"/>
          <p:cNvSpPr txBox="1"/>
          <p:nvPr/>
        </p:nvSpPr>
        <p:spPr>
          <a:xfrm>
            <a:off x="3570499" y="1428635"/>
            <a:ext cx="1998945" cy="339965"/>
          </a:xfrm>
          <a:prstGeom prst="rect">
            <a:avLst/>
          </a:prstGeom>
          <a:noFill/>
        </p:spPr>
        <p:txBody>
          <a:bodyPr wrap="none" lIns="0" tIns="0" rIns="0" bIns="0">
            <a:spAutoFit/>
          </a:bodyPr>
          <a:lstStyle/>
          <a:p>
            <a:pPr eaLnBrk="0" fontAlgn="auto" hangingPunct="0">
              <a:spcBef>
                <a:spcPts val="0"/>
              </a:spcBef>
              <a:spcAft>
                <a:spcPts val="0"/>
              </a:spcAft>
              <a:defRPr/>
            </a:pPr>
            <a:r>
              <a:rPr lang="en-US" sz="2209" b="1" dirty="0">
                <a:solidFill>
                  <a:srgbClr val="000000"/>
                </a:solidFill>
                <a:latin typeface="Arial"/>
                <a:ea typeface="ＭＳ Ｐゴシック" charset="0"/>
              </a:rPr>
              <a:t>Carbohydrates</a:t>
            </a:r>
          </a:p>
        </p:txBody>
      </p:sp>
      <p:sp>
        <p:nvSpPr>
          <p:cNvPr id="19" name="TextBox 18"/>
          <p:cNvSpPr txBox="1"/>
          <p:nvPr/>
        </p:nvSpPr>
        <p:spPr>
          <a:xfrm>
            <a:off x="478842" y="2060460"/>
            <a:ext cx="1352934" cy="339965"/>
          </a:xfrm>
          <a:prstGeom prst="rect">
            <a:avLst/>
          </a:prstGeom>
          <a:noFill/>
        </p:spPr>
        <p:txBody>
          <a:bodyPr wrap="none" lIns="0" tIns="0" rIns="0" bIns="0">
            <a:spAutoFit/>
          </a:bodyPr>
          <a:lstStyle/>
          <a:p>
            <a:pPr eaLnBrk="0" fontAlgn="auto" hangingPunct="0">
              <a:spcBef>
                <a:spcPts val="0"/>
              </a:spcBef>
              <a:spcAft>
                <a:spcPts val="0"/>
              </a:spcAft>
              <a:defRPr/>
            </a:pPr>
            <a:r>
              <a:rPr lang="en-US" sz="2209" b="1" dirty="0">
                <a:solidFill>
                  <a:srgbClr val="FFFFFF"/>
                </a:solidFill>
                <a:latin typeface="Arial"/>
                <a:ea typeface="ＭＳ Ｐゴシック" charset="0"/>
              </a:rPr>
              <a:t>Functions</a:t>
            </a:r>
          </a:p>
        </p:txBody>
      </p:sp>
      <p:sp>
        <p:nvSpPr>
          <p:cNvPr id="20" name="TextBox 19"/>
          <p:cNvSpPr txBox="1"/>
          <p:nvPr/>
        </p:nvSpPr>
        <p:spPr>
          <a:xfrm>
            <a:off x="3001380" y="2060460"/>
            <a:ext cx="1731243" cy="339965"/>
          </a:xfrm>
          <a:prstGeom prst="rect">
            <a:avLst/>
          </a:prstGeom>
          <a:noFill/>
        </p:spPr>
        <p:txBody>
          <a:bodyPr wrap="none" lIns="0" tIns="0" rIns="0" bIns="0">
            <a:spAutoFit/>
          </a:bodyPr>
          <a:lstStyle/>
          <a:p>
            <a:pPr eaLnBrk="0" fontAlgn="auto" hangingPunct="0">
              <a:spcBef>
                <a:spcPts val="0"/>
              </a:spcBef>
              <a:spcAft>
                <a:spcPts val="0"/>
              </a:spcAft>
              <a:defRPr/>
            </a:pPr>
            <a:r>
              <a:rPr lang="en-US" sz="2209" b="1" dirty="0">
                <a:solidFill>
                  <a:srgbClr val="FFFFFF"/>
                </a:solidFill>
                <a:latin typeface="Arial"/>
                <a:ea typeface="ＭＳ Ｐゴシック" charset="0"/>
              </a:rPr>
              <a:t>Components</a:t>
            </a:r>
          </a:p>
        </p:txBody>
      </p:sp>
      <p:sp>
        <p:nvSpPr>
          <p:cNvPr id="21" name="TextBox 20"/>
          <p:cNvSpPr txBox="1"/>
          <p:nvPr/>
        </p:nvSpPr>
        <p:spPr>
          <a:xfrm>
            <a:off x="5928730" y="2060460"/>
            <a:ext cx="1320874" cy="339965"/>
          </a:xfrm>
          <a:prstGeom prst="rect">
            <a:avLst/>
          </a:prstGeom>
          <a:noFill/>
        </p:spPr>
        <p:txBody>
          <a:bodyPr wrap="none" lIns="0" tIns="0" rIns="0" bIns="0">
            <a:spAutoFit/>
          </a:bodyPr>
          <a:lstStyle/>
          <a:p>
            <a:pPr eaLnBrk="0" fontAlgn="auto" hangingPunct="0">
              <a:spcBef>
                <a:spcPts val="0"/>
              </a:spcBef>
              <a:spcAft>
                <a:spcPts val="0"/>
              </a:spcAft>
              <a:defRPr/>
            </a:pPr>
            <a:r>
              <a:rPr lang="en-US" sz="2209" b="1">
                <a:solidFill>
                  <a:srgbClr val="FFFFFF"/>
                </a:solidFill>
                <a:latin typeface="Arial"/>
                <a:ea typeface="ＭＳ Ｐゴシック" charset="0"/>
              </a:rPr>
              <a:t>Examples</a:t>
            </a:r>
          </a:p>
        </p:txBody>
      </p:sp>
      <p:sp>
        <p:nvSpPr>
          <p:cNvPr id="22" name="TextBox 21"/>
          <p:cNvSpPr txBox="1"/>
          <p:nvPr/>
        </p:nvSpPr>
        <p:spPr>
          <a:xfrm>
            <a:off x="497098" y="3586047"/>
            <a:ext cx="2061462" cy="1019895"/>
          </a:xfrm>
          <a:prstGeom prst="rect">
            <a:avLst/>
          </a:prstGeom>
          <a:noFill/>
        </p:spPr>
        <p:txBody>
          <a:bodyPr wrap="none" lIns="0" tIns="0" rIns="0" bIns="0">
            <a:spAutoFit/>
          </a:bodyPr>
          <a:lstStyle/>
          <a:p>
            <a:pPr eaLnBrk="0" fontAlgn="auto" hangingPunct="0">
              <a:lnSpc>
                <a:spcPts val="2600"/>
              </a:lnSpc>
              <a:spcBef>
                <a:spcPts val="0"/>
              </a:spcBef>
              <a:spcAft>
                <a:spcPts val="0"/>
              </a:spcAft>
              <a:defRPr/>
            </a:pPr>
            <a:r>
              <a:rPr lang="en-US" sz="2209" b="1" dirty="0">
                <a:solidFill>
                  <a:srgbClr val="000000"/>
                </a:solidFill>
                <a:latin typeface="Arial"/>
                <a:ea typeface="ＭＳ Ｐゴシック" charset="0"/>
              </a:rPr>
              <a:t>Dietary energy;</a:t>
            </a:r>
          </a:p>
          <a:p>
            <a:pPr eaLnBrk="0" fontAlgn="auto" hangingPunct="0">
              <a:lnSpc>
                <a:spcPts val="2600"/>
              </a:lnSpc>
              <a:spcBef>
                <a:spcPts val="0"/>
              </a:spcBef>
              <a:spcAft>
                <a:spcPts val="0"/>
              </a:spcAft>
              <a:defRPr/>
            </a:pPr>
            <a:r>
              <a:rPr lang="en-US" sz="2209" b="1" dirty="0">
                <a:solidFill>
                  <a:srgbClr val="000000"/>
                </a:solidFill>
                <a:latin typeface="Arial"/>
                <a:ea typeface="ＭＳ Ｐゴシック" charset="0"/>
              </a:rPr>
              <a:t>storage; plant</a:t>
            </a:r>
          </a:p>
          <a:p>
            <a:pPr eaLnBrk="0" fontAlgn="auto" hangingPunct="0">
              <a:lnSpc>
                <a:spcPts val="2600"/>
              </a:lnSpc>
              <a:spcBef>
                <a:spcPts val="0"/>
              </a:spcBef>
              <a:spcAft>
                <a:spcPts val="0"/>
              </a:spcAft>
              <a:defRPr/>
            </a:pPr>
            <a:r>
              <a:rPr lang="en-US" sz="2209" b="1" dirty="0">
                <a:solidFill>
                  <a:srgbClr val="000000"/>
                </a:solidFill>
                <a:latin typeface="Arial"/>
                <a:ea typeface="ＭＳ Ｐゴシック" charset="0"/>
              </a:rPr>
              <a:t>structure</a:t>
            </a:r>
          </a:p>
        </p:txBody>
      </p:sp>
      <p:sp>
        <p:nvSpPr>
          <p:cNvPr id="23" name="TextBox 22"/>
          <p:cNvSpPr txBox="1"/>
          <p:nvPr/>
        </p:nvSpPr>
        <p:spPr>
          <a:xfrm>
            <a:off x="3204580" y="4906054"/>
            <a:ext cx="2232984" cy="339965"/>
          </a:xfrm>
          <a:prstGeom prst="rect">
            <a:avLst/>
          </a:prstGeom>
          <a:noFill/>
        </p:spPr>
        <p:txBody>
          <a:bodyPr wrap="none" lIns="0" tIns="0" rIns="0" bIns="0">
            <a:spAutoFit/>
          </a:bodyPr>
          <a:lstStyle/>
          <a:p>
            <a:pPr eaLnBrk="0" fontAlgn="auto" hangingPunct="0">
              <a:spcBef>
                <a:spcPts val="0"/>
              </a:spcBef>
              <a:spcAft>
                <a:spcPts val="0"/>
              </a:spcAft>
              <a:defRPr/>
            </a:pPr>
            <a:r>
              <a:rPr lang="en-US" sz="2209" b="1" dirty="0">
                <a:solidFill>
                  <a:srgbClr val="000000"/>
                </a:solidFill>
                <a:latin typeface="Arial"/>
                <a:ea typeface="ＭＳ Ｐゴシック" charset="0"/>
              </a:rPr>
              <a:t>Monosaccharide</a:t>
            </a:r>
          </a:p>
        </p:txBody>
      </p:sp>
      <p:sp>
        <p:nvSpPr>
          <p:cNvPr id="24" name="TextBox 23"/>
          <p:cNvSpPr txBox="1"/>
          <p:nvPr/>
        </p:nvSpPr>
        <p:spPr>
          <a:xfrm>
            <a:off x="5921586" y="3093125"/>
            <a:ext cx="2484655" cy="1923604"/>
          </a:xfrm>
          <a:prstGeom prst="rect">
            <a:avLst/>
          </a:prstGeom>
          <a:noFill/>
        </p:spPr>
        <p:txBody>
          <a:bodyPr wrap="none" lIns="0" tIns="0" rIns="0" bIns="0">
            <a:spAutoFit/>
          </a:bodyPr>
          <a:lstStyle/>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Monosaccharides:</a:t>
            </a:r>
          </a:p>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glucose, fructose;</a:t>
            </a:r>
          </a:p>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disaccharides:</a:t>
            </a:r>
          </a:p>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lactose, sucrose;</a:t>
            </a:r>
          </a:p>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polysaccharides:</a:t>
            </a:r>
          </a:p>
          <a:p>
            <a:pPr eaLnBrk="0" fontAlgn="auto" hangingPunct="0">
              <a:lnSpc>
                <a:spcPts val="2500"/>
              </a:lnSpc>
              <a:spcBef>
                <a:spcPts val="0"/>
              </a:spcBef>
              <a:spcAft>
                <a:spcPts val="0"/>
              </a:spcAft>
              <a:defRPr/>
            </a:pPr>
            <a:r>
              <a:rPr lang="en-US" sz="2209" b="1" dirty="0">
                <a:solidFill>
                  <a:srgbClr val="000000"/>
                </a:solidFill>
                <a:latin typeface="Arial"/>
                <a:ea typeface="ＭＳ Ｐゴシック" charset="0"/>
              </a:rPr>
              <a:t>starch, cellulose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7-03_UN03Summary_C2-L.jpg" descr="C:\Documents and Settings\rajesh\Desktop\PPT\Campbel Chapter-03\03_Labeled_Images\77-03_UN03Summary_C2-L.jpg"/>
          <p:cNvPicPr>
            <a:picLocks noChangeAspect="1"/>
          </p:cNvPicPr>
          <p:nvPr/>
        </p:nvPicPr>
        <p:blipFill>
          <a:blip r:embed="rId3" r:link="rId4"/>
          <a:stretch>
            <a:fillRect/>
          </a:stretch>
        </p:blipFill>
        <p:spPr>
          <a:xfrm>
            <a:off x="298703" y="1185672"/>
            <a:ext cx="8546592" cy="4486656"/>
          </a:xfrm>
          <a:prstGeom prst="rect">
            <a:avLst/>
          </a:prstGeom>
        </p:spPr>
      </p:pic>
      <p:sp>
        <p:nvSpPr>
          <p:cNvPr id="10" name="TextBox 5"/>
          <p:cNvSpPr txBox="1">
            <a:spLocks noChangeArrowheads="1"/>
          </p:cNvSpPr>
          <p:nvPr/>
        </p:nvSpPr>
        <p:spPr bwMode="auto">
          <a:xfrm>
            <a:off x="8016080" y="3543300"/>
            <a:ext cx="522579" cy="261610"/>
          </a:xfrm>
          <a:prstGeom prst="rect">
            <a:avLst/>
          </a:prstGeom>
          <a:noFill/>
          <a:ln w="9525">
            <a:noFill/>
            <a:miter lim="800000"/>
            <a:headEnd/>
            <a:tailEnd/>
          </a:ln>
        </p:spPr>
        <p:txBody>
          <a:bodyPr wrap="none" lIns="0" tIns="0" rIns="0" bIns="0">
            <a:spAutoFit/>
          </a:bodyPr>
          <a:lstStyle/>
          <a:p>
            <a:pPr eaLnBrk="0" hangingPunct="0"/>
            <a:r>
              <a:rPr lang="en-US" sz="1700" b="1" dirty="0">
                <a:solidFill>
                  <a:srgbClr val="000000"/>
                </a:solidFill>
                <a:latin typeface="Arial"/>
                <a:ea typeface="ＭＳ Ｐゴシック" charset="0"/>
              </a:rPr>
              <a:t>Base</a:t>
            </a:r>
          </a:p>
        </p:txBody>
      </p:sp>
      <p:sp>
        <p:nvSpPr>
          <p:cNvPr id="11" name="TextBox 8"/>
          <p:cNvSpPr txBox="1">
            <a:spLocks noChangeArrowheads="1"/>
          </p:cNvSpPr>
          <p:nvPr/>
        </p:nvSpPr>
        <p:spPr bwMode="auto">
          <a:xfrm>
            <a:off x="5044280" y="3848100"/>
            <a:ext cx="1115690" cy="523220"/>
          </a:xfrm>
          <a:prstGeom prst="rect">
            <a:avLst/>
          </a:prstGeom>
          <a:noFill/>
          <a:ln w="9525">
            <a:noFill/>
            <a:miter lim="800000"/>
            <a:headEnd/>
            <a:tailEnd/>
          </a:ln>
        </p:spPr>
        <p:txBody>
          <a:bodyPr wrap="none" lIns="0" tIns="0" rIns="0" bIns="0">
            <a:spAutoFit/>
          </a:bodyPr>
          <a:lstStyle/>
          <a:p>
            <a:pPr algn="ctr" eaLnBrk="0" hangingPunct="0"/>
            <a:r>
              <a:rPr lang="en-US" sz="1700" b="1" dirty="0">
                <a:solidFill>
                  <a:srgbClr val="000000"/>
                </a:solidFill>
                <a:latin typeface="Arial"/>
                <a:ea typeface="ＭＳ Ｐゴシック" charset="0"/>
              </a:rPr>
              <a:t>Phosphate</a:t>
            </a:r>
          </a:p>
          <a:p>
            <a:pPr algn="ctr" eaLnBrk="0" hangingPunct="0"/>
            <a:r>
              <a:rPr lang="en-US" sz="1700" b="1" dirty="0">
                <a:solidFill>
                  <a:srgbClr val="000000"/>
                </a:solidFill>
                <a:latin typeface="Arial"/>
                <a:ea typeface="ＭＳ Ｐゴシック" charset="0"/>
              </a:rPr>
              <a:t>group</a:t>
            </a:r>
          </a:p>
        </p:txBody>
      </p:sp>
      <p:sp>
        <p:nvSpPr>
          <p:cNvPr id="12" name="TextBox 10"/>
          <p:cNvSpPr txBox="1">
            <a:spLocks noChangeArrowheads="1"/>
          </p:cNvSpPr>
          <p:nvPr/>
        </p:nvSpPr>
        <p:spPr bwMode="auto">
          <a:xfrm>
            <a:off x="7041355" y="4597400"/>
            <a:ext cx="618759" cy="261610"/>
          </a:xfrm>
          <a:prstGeom prst="rect">
            <a:avLst/>
          </a:prstGeom>
          <a:noFill/>
          <a:ln w="9525">
            <a:noFill/>
            <a:miter lim="800000"/>
            <a:headEnd/>
            <a:tailEnd/>
          </a:ln>
        </p:spPr>
        <p:txBody>
          <a:bodyPr wrap="none" lIns="0" tIns="0" rIns="0" bIns="0">
            <a:spAutoFit/>
          </a:bodyPr>
          <a:lstStyle/>
          <a:p>
            <a:pPr eaLnBrk="0" hangingPunct="0"/>
            <a:r>
              <a:rPr lang="en-US" sz="1700" b="1">
                <a:solidFill>
                  <a:srgbClr val="000000"/>
                </a:solidFill>
                <a:latin typeface="Arial"/>
                <a:ea typeface="ＭＳ Ｐゴシック" charset="0"/>
              </a:rPr>
              <a:t>Sugar</a:t>
            </a:r>
          </a:p>
        </p:txBody>
      </p:sp>
      <p:sp>
        <p:nvSpPr>
          <p:cNvPr id="13" name="TextBox 12"/>
          <p:cNvSpPr txBox="1"/>
          <p:nvPr/>
        </p:nvSpPr>
        <p:spPr>
          <a:xfrm>
            <a:off x="340518" y="5103813"/>
            <a:ext cx="1378583" cy="563872"/>
          </a:xfrm>
          <a:prstGeom prst="rect">
            <a:avLst/>
          </a:prstGeom>
          <a:noFill/>
        </p:spPr>
        <p:txBody>
          <a:bodyPr wrap="none" lIns="0" tIns="0" rIns="0" bIns="0">
            <a:spAutoFit/>
          </a:bodyPr>
          <a:lstStyle/>
          <a:p>
            <a:pPr eaLnBrk="0" fontAlgn="auto" hangingPunct="0">
              <a:spcBef>
                <a:spcPts val="0"/>
              </a:spcBef>
              <a:spcAft>
                <a:spcPts val="0"/>
              </a:spcAft>
              <a:defRPr/>
            </a:pPr>
            <a:r>
              <a:rPr lang="en-US" sz="1832" b="1" dirty="0">
                <a:solidFill>
                  <a:srgbClr val="000000"/>
                </a:solidFill>
                <a:latin typeface="Arial"/>
                <a:ea typeface="ＭＳ Ｐゴシック" charset="0"/>
              </a:rPr>
              <a:t>DNA</a:t>
            </a:r>
          </a:p>
          <a:p>
            <a:pPr eaLnBrk="0" fontAlgn="auto" hangingPunct="0">
              <a:spcBef>
                <a:spcPts val="0"/>
              </a:spcBef>
              <a:spcAft>
                <a:spcPts val="0"/>
              </a:spcAft>
              <a:defRPr/>
            </a:pPr>
            <a:r>
              <a:rPr lang="en-US" sz="1832" b="1" dirty="0">
                <a:solidFill>
                  <a:srgbClr val="000000"/>
                </a:solidFill>
                <a:latin typeface="Arial"/>
                <a:ea typeface="ＭＳ Ｐゴシック" charset="0"/>
              </a:rPr>
              <a:t>double helix</a:t>
            </a:r>
          </a:p>
        </p:txBody>
      </p:sp>
      <p:sp>
        <p:nvSpPr>
          <p:cNvPr id="14" name="TextBox 13"/>
          <p:cNvSpPr txBox="1"/>
          <p:nvPr/>
        </p:nvSpPr>
        <p:spPr>
          <a:xfrm>
            <a:off x="2932111" y="5367338"/>
            <a:ext cx="1288110" cy="281937"/>
          </a:xfrm>
          <a:prstGeom prst="rect">
            <a:avLst/>
          </a:prstGeom>
          <a:noFill/>
        </p:spPr>
        <p:txBody>
          <a:bodyPr wrap="none" lIns="0" tIns="0" rIns="0" bIns="0">
            <a:spAutoFit/>
          </a:bodyPr>
          <a:lstStyle/>
          <a:p>
            <a:pPr eaLnBrk="0" fontAlgn="auto" hangingPunct="0">
              <a:spcBef>
                <a:spcPts val="0"/>
              </a:spcBef>
              <a:spcAft>
                <a:spcPts val="0"/>
              </a:spcAft>
              <a:defRPr/>
            </a:pPr>
            <a:r>
              <a:rPr lang="en-US" sz="1832" b="1" dirty="0">
                <a:solidFill>
                  <a:srgbClr val="000000"/>
                </a:solidFill>
                <a:latin typeface="Arial"/>
                <a:ea typeface="ＭＳ Ｐゴシック" charset="0"/>
              </a:rPr>
              <a:t>DNA strand</a:t>
            </a:r>
          </a:p>
        </p:txBody>
      </p:sp>
      <p:sp>
        <p:nvSpPr>
          <p:cNvPr id="15" name="TextBox 14"/>
          <p:cNvSpPr txBox="1"/>
          <p:nvPr/>
        </p:nvSpPr>
        <p:spPr>
          <a:xfrm>
            <a:off x="5943599" y="5367338"/>
            <a:ext cx="1748171" cy="281937"/>
          </a:xfrm>
          <a:prstGeom prst="rect">
            <a:avLst/>
          </a:prstGeom>
          <a:noFill/>
        </p:spPr>
        <p:txBody>
          <a:bodyPr wrap="none" lIns="0" tIns="0" rIns="0" bIns="0">
            <a:spAutoFit/>
          </a:bodyPr>
          <a:lstStyle/>
          <a:p>
            <a:pPr eaLnBrk="0" fontAlgn="auto" hangingPunct="0">
              <a:spcBef>
                <a:spcPts val="0"/>
              </a:spcBef>
              <a:spcAft>
                <a:spcPts val="0"/>
              </a:spcAft>
              <a:defRPr/>
            </a:pPr>
            <a:r>
              <a:rPr lang="en-US" sz="1832" b="1" dirty="0">
                <a:solidFill>
                  <a:srgbClr val="000000"/>
                </a:solidFill>
                <a:latin typeface="Arial"/>
                <a:ea typeface="ＭＳ Ｐゴシック" charset="0"/>
              </a:rPr>
              <a:t>DNA nucleotide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0485" y="612321"/>
            <a:ext cx="8381455" cy="805635"/>
          </a:xfrm>
        </p:spPr>
        <p:txBody>
          <a:bodyPr/>
          <a:lstStyle/>
          <a:p>
            <a:r>
              <a:rPr lang="en-US" sz="4000" dirty="0">
                <a:solidFill>
                  <a:srgbClr val="FF0000"/>
                </a:solidFill>
                <a:latin typeface="Cambria" panose="02040503050406030204" pitchFamily="18" charset="0"/>
              </a:rPr>
              <a:t>Carbon Chemistry</a:t>
            </a:r>
          </a:p>
        </p:txBody>
      </p:sp>
      <p:sp>
        <p:nvSpPr>
          <p:cNvPr id="49154" name="Rectangle 2"/>
          <p:cNvSpPr>
            <a:spLocks noGrp="1" noChangeArrowheads="1"/>
          </p:cNvSpPr>
          <p:nvPr>
            <p:ph idx="1"/>
          </p:nvPr>
        </p:nvSpPr>
        <p:spPr>
          <a:xfrm>
            <a:off x="724930" y="1573427"/>
            <a:ext cx="7863900" cy="4603536"/>
          </a:xfrm>
        </p:spPr>
        <p:txBody>
          <a:bodyPr/>
          <a:lstStyle/>
          <a:p>
            <a:r>
              <a:rPr lang="en-US" b="1" dirty="0">
                <a:latin typeface="Cambria" panose="02040503050406030204" pitchFamily="18" charset="0"/>
              </a:rPr>
              <a:t>Larger organic compounds</a:t>
            </a:r>
          </a:p>
          <a:p>
            <a:pPr lvl="1"/>
            <a:r>
              <a:rPr lang="en-US" b="1" dirty="0">
                <a:latin typeface="Cambria" panose="02040503050406030204" pitchFamily="18" charset="0"/>
              </a:rPr>
              <a:t>are the main molecules in </a:t>
            </a:r>
            <a:r>
              <a:rPr lang="en-US" b="1" dirty="0" smtClean="0">
                <a:latin typeface="Cambria" panose="02040503050406030204" pitchFamily="18" charset="0"/>
              </a:rPr>
              <a:t>gasoline </a:t>
            </a:r>
            <a:r>
              <a:rPr lang="en-US" b="1" dirty="0">
                <a:latin typeface="Cambria" panose="02040503050406030204" pitchFamily="18" charset="0"/>
              </a:rPr>
              <a:t>we burn in cars and other machines and</a:t>
            </a:r>
          </a:p>
          <a:p>
            <a:pPr lvl="1"/>
            <a:r>
              <a:rPr lang="en-US" b="1" dirty="0">
                <a:latin typeface="Cambria" panose="02040503050406030204" pitchFamily="18" charset="0"/>
              </a:rPr>
              <a:t>are important fuels in your body.</a:t>
            </a:r>
          </a:p>
          <a:p>
            <a:r>
              <a:rPr lang="en-US" b="1" dirty="0">
                <a:latin typeface="Cambria" panose="02040503050406030204" pitchFamily="18" charset="0"/>
              </a:rPr>
              <a:t>The energy-rich parts of fat molecules have a structure similar to gasoline.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9-03_03HydrocarbonsFuel-L.jpg" descr="C:\Documents and Settings\rajesh\Desktop\PPT\Campbel Chapter-03\03_Labeled_Images\09-03_03HydrocarbonsFuel-L.jpg"/>
          <p:cNvPicPr>
            <a:picLocks noChangeAspect="1"/>
          </p:cNvPicPr>
          <p:nvPr/>
        </p:nvPicPr>
        <p:blipFill>
          <a:blip r:embed="rId3" r:link="rId4"/>
          <a:stretch>
            <a:fillRect/>
          </a:stretch>
        </p:blipFill>
        <p:spPr>
          <a:xfrm>
            <a:off x="1118615" y="1069848"/>
            <a:ext cx="6906768" cy="4718304"/>
          </a:xfrm>
          <a:prstGeom prst="rect">
            <a:avLst/>
          </a:prstGeom>
        </p:spPr>
      </p:pic>
      <p:sp>
        <p:nvSpPr>
          <p:cNvPr id="5" name="TextBox 2"/>
          <p:cNvSpPr txBox="1">
            <a:spLocks noChangeArrowheads="1"/>
          </p:cNvSpPr>
          <p:nvPr/>
        </p:nvSpPr>
        <p:spPr bwMode="auto">
          <a:xfrm>
            <a:off x="2016969" y="5366801"/>
            <a:ext cx="2075889" cy="369332"/>
          </a:xfrm>
          <a:prstGeom prst="rect">
            <a:avLst/>
          </a:prstGeom>
          <a:noFill/>
          <a:ln w="9525">
            <a:noFill/>
            <a:miter lim="800000"/>
            <a:headEnd/>
            <a:tailEnd/>
          </a:ln>
        </p:spPr>
        <p:txBody>
          <a:bodyPr wrap="none" lIns="0" tIns="0" rIns="0" bIns="0">
            <a:spAutoFit/>
          </a:bodyPr>
          <a:lstStyle/>
          <a:p>
            <a:pPr eaLnBrk="0" hangingPunct="0"/>
            <a:r>
              <a:rPr lang="en-US" b="1" dirty="0">
                <a:solidFill>
                  <a:srgbClr val="000000"/>
                </a:solidFill>
                <a:latin typeface="Arial"/>
                <a:ea typeface="ＭＳ Ｐゴシック" charset="0"/>
              </a:rPr>
              <a:t>Octane</a:t>
            </a:r>
            <a:r>
              <a:rPr lang="zh-CN" altLang="en-US" sz="2000" b="1" dirty="0">
                <a:solidFill>
                  <a:srgbClr val="000000"/>
                </a:solidFill>
                <a:latin typeface="楷体" panose="02010609060101010101" pitchFamily="49" charset="-122"/>
                <a:ea typeface="楷体" panose="02010609060101010101" pitchFamily="49" charset="-122"/>
              </a:rPr>
              <a:t>（辛烷）</a:t>
            </a:r>
            <a:endParaRPr lang="en-US" b="1" dirty="0">
              <a:solidFill>
                <a:srgbClr val="000000"/>
              </a:solidFill>
              <a:latin typeface="楷体" panose="02010609060101010101" pitchFamily="49" charset="-122"/>
              <a:ea typeface="楷体" panose="02010609060101010101" pitchFamily="49" charset="-122"/>
            </a:endParaRPr>
          </a:p>
        </p:txBody>
      </p:sp>
      <p:sp>
        <p:nvSpPr>
          <p:cNvPr id="6" name="TextBox 4"/>
          <p:cNvSpPr txBox="1">
            <a:spLocks noChangeArrowheads="1"/>
          </p:cNvSpPr>
          <p:nvPr/>
        </p:nvSpPr>
        <p:spPr bwMode="auto">
          <a:xfrm>
            <a:off x="5139581" y="5366801"/>
            <a:ext cx="3055324" cy="369332"/>
          </a:xfrm>
          <a:prstGeom prst="rect">
            <a:avLst/>
          </a:prstGeom>
          <a:noFill/>
          <a:ln w="9525">
            <a:noFill/>
            <a:miter lim="800000"/>
            <a:headEnd/>
            <a:tailEnd/>
          </a:ln>
        </p:spPr>
        <p:txBody>
          <a:bodyPr wrap="none" lIns="0" tIns="0" rIns="0" bIns="0">
            <a:spAutoFit/>
          </a:bodyPr>
          <a:lstStyle/>
          <a:p>
            <a:pPr eaLnBrk="0" hangingPunct="0"/>
            <a:r>
              <a:rPr lang="en-US" b="1" dirty="0">
                <a:solidFill>
                  <a:srgbClr val="000000"/>
                </a:solidFill>
                <a:latin typeface="Arial"/>
                <a:ea typeface="ＭＳ Ｐゴシック" charset="0"/>
              </a:rPr>
              <a:t>Dietary fat</a:t>
            </a:r>
            <a:r>
              <a:rPr lang="zh-CN" altLang="en-US" sz="2000" b="1" dirty="0">
                <a:solidFill>
                  <a:srgbClr val="000000"/>
                </a:solidFill>
                <a:latin typeface="楷体" panose="02010609060101010101" pitchFamily="49" charset="-122"/>
                <a:ea typeface="楷体" panose="02010609060101010101" pitchFamily="49" charset="-122"/>
              </a:rPr>
              <a:t>（膳食脂肪）</a:t>
            </a:r>
            <a:endParaRPr lang="en-US" b="1" dirty="0">
              <a:solidFill>
                <a:srgbClr val="000000"/>
              </a:solidFill>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3771" y="532572"/>
            <a:ext cx="6147708" cy="958863"/>
          </a:xfrm>
        </p:spPr>
        <p:txBody>
          <a:bodyPr/>
          <a:lstStyle/>
          <a:p>
            <a:r>
              <a:rPr lang="en-US" sz="4000" dirty="0">
                <a:solidFill>
                  <a:srgbClr val="C39150"/>
                </a:solidFill>
                <a:latin typeface="Cambria" panose="02040503050406030204" pitchFamily="18" charset="0"/>
              </a:rPr>
              <a:t>Carbon Chemistry</a:t>
            </a:r>
          </a:p>
        </p:txBody>
      </p:sp>
      <p:sp>
        <p:nvSpPr>
          <p:cNvPr id="49154" name="Rectangle 2"/>
          <p:cNvSpPr>
            <a:spLocks noGrp="1" noChangeArrowheads="1"/>
          </p:cNvSpPr>
          <p:nvPr>
            <p:ph idx="1"/>
          </p:nvPr>
        </p:nvSpPr>
        <p:spPr>
          <a:xfrm>
            <a:off x="947351" y="1729946"/>
            <a:ext cx="7429206" cy="4148340"/>
          </a:xfrm>
        </p:spPr>
        <p:txBody>
          <a:bodyPr>
            <a:normAutofit/>
          </a:bodyPr>
          <a:lstStyle/>
          <a:p>
            <a:r>
              <a:rPr lang="en-US" b="1" dirty="0">
                <a:latin typeface="Cambria" panose="02040503050406030204" pitchFamily="18" charset="0"/>
              </a:rPr>
              <a:t>The unique properties of an organic compound depend on</a:t>
            </a:r>
          </a:p>
          <a:p>
            <a:pPr lvl="1"/>
            <a:r>
              <a:rPr lang="en-US" sz="2800" b="1" dirty="0">
                <a:latin typeface="Cambria" panose="02040503050406030204" pitchFamily="18" charset="0"/>
              </a:rPr>
              <a:t>its carbon skeleton and</a:t>
            </a:r>
          </a:p>
          <a:p>
            <a:pPr lvl="1"/>
            <a:r>
              <a:rPr lang="en-US" sz="2800" b="1" dirty="0">
                <a:latin typeface="Cambria" panose="02040503050406030204" pitchFamily="18" charset="0"/>
              </a:rPr>
              <a:t>the atoms attached to the skeleton.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666" y="469886"/>
            <a:ext cx="8366333" cy="958863"/>
          </a:xfrm>
        </p:spPr>
        <p:txBody>
          <a:bodyPr/>
          <a:lstStyle/>
          <a:p>
            <a:r>
              <a:rPr lang="en-US" sz="4000" dirty="0">
                <a:solidFill>
                  <a:srgbClr val="C39150"/>
                </a:solidFill>
                <a:latin typeface="Cambria" panose="02040503050406030204" pitchFamily="18" charset="0"/>
              </a:rPr>
              <a:t>Carbon Chemistry</a:t>
            </a:r>
          </a:p>
        </p:txBody>
      </p:sp>
      <p:sp>
        <p:nvSpPr>
          <p:cNvPr id="49154" name="Rectangle 2"/>
          <p:cNvSpPr>
            <a:spLocks noGrp="1" noChangeArrowheads="1"/>
          </p:cNvSpPr>
          <p:nvPr>
            <p:ph idx="1"/>
          </p:nvPr>
        </p:nvSpPr>
        <p:spPr>
          <a:xfrm>
            <a:off x="777667" y="1428749"/>
            <a:ext cx="8052824" cy="4748213"/>
          </a:xfrm>
        </p:spPr>
        <p:txBody>
          <a:bodyPr>
            <a:normAutofit/>
          </a:bodyPr>
          <a:lstStyle/>
          <a:p>
            <a:r>
              <a:rPr lang="en-US" b="1" dirty="0">
                <a:latin typeface="Cambria" panose="02040503050406030204" pitchFamily="18" charset="0"/>
              </a:rPr>
              <a:t>In an organic compound, the groups of atoms directly involved in chemical reactions are called </a:t>
            </a:r>
            <a:r>
              <a:rPr lang="en-US" b="1" dirty="0">
                <a:solidFill>
                  <a:srgbClr val="FF0000"/>
                </a:solidFill>
                <a:latin typeface="Cambria" panose="02040503050406030204" pitchFamily="18" charset="0"/>
              </a:rPr>
              <a:t>functional groups</a:t>
            </a:r>
            <a:r>
              <a:rPr lang="en-US" b="1" dirty="0">
                <a:latin typeface="Cambria" panose="02040503050406030204" pitchFamily="18" charset="0"/>
              </a:rPr>
              <a:t>.</a:t>
            </a:r>
          </a:p>
          <a:p>
            <a:pPr lvl="1"/>
            <a:r>
              <a:rPr lang="en-US" sz="2800" b="1" dirty="0">
                <a:latin typeface="Cambria" panose="02040503050406030204" pitchFamily="18" charset="0"/>
              </a:rPr>
              <a:t>Each functional group plays a particular role during chemical reactions.</a:t>
            </a:r>
          </a:p>
          <a:p>
            <a:pPr lvl="1"/>
            <a:r>
              <a:rPr lang="en-US" sz="2800" b="1" dirty="0">
                <a:latin typeface="Cambria" panose="02040503050406030204" pitchFamily="18" charset="0"/>
              </a:rPr>
              <a:t>Many biological molecules have two or more functional groups.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80217" y="530679"/>
            <a:ext cx="8197651" cy="1149840"/>
          </a:xfrm>
        </p:spPr>
        <p:txBody>
          <a:bodyPr/>
          <a:lstStyle/>
          <a:p>
            <a:r>
              <a:rPr lang="en-US" sz="4000" dirty="0">
                <a:solidFill>
                  <a:srgbClr val="FF0000"/>
                </a:solidFill>
                <a:latin typeface="Cambria" panose="02040503050406030204" pitchFamily="18" charset="0"/>
              </a:rPr>
              <a:t>Giant Molecules from Smaller Building Blocks</a:t>
            </a:r>
          </a:p>
        </p:txBody>
      </p:sp>
      <p:sp>
        <p:nvSpPr>
          <p:cNvPr id="57347" name="Rectangle 3"/>
          <p:cNvSpPr>
            <a:spLocks noGrp="1" noChangeArrowheads="1"/>
          </p:cNvSpPr>
          <p:nvPr>
            <p:ph idx="1"/>
          </p:nvPr>
        </p:nvSpPr>
        <p:spPr>
          <a:xfrm>
            <a:off x="955589" y="2158314"/>
            <a:ext cx="7600582" cy="4018648"/>
          </a:xfrm>
        </p:spPr>
        <p:txBody>
          <a:bodyPr>
            <a:normAutofit/>
          </a:bodyPr>
          <a:lstStyle/>
          <a:p>
            <a:r>
              <a:rPr lang="en-US" sz="2400" b="1" dirty="0">
                <a:latin typeface="Cambria" panose="02040503050406030204" pitchFamily="18" charset="0"/>
              </a:rPr>
              <a:t>On a molecular scale, many of life’s molecules are gigantic, earning the name </a:t>
            </a:r>
            <a:r>
              <a:rPr lang="en-US" sz="3200" b="1" dirty="0">
                <a:solidFill>
                  <a:srgbClr val="FF0000"/>
                </a:solidFill>
                <a:latin typeface="Cambria" panose="02040503050406030204" pitchFamily="18" charset="0"/>
              </a:rPr>
              <a:t>macromolecules</a:t>
            </a:r>
            <a:r>
              <a:rPr lang="en-US" sz="2400" b="1" dirty="0">
                <a:latin typeface="Cambria" panose="02040503050406030204" pitchFamily="18" charset="0"/>
              </a:rPr>
              <a:t>.</a:t>
            </a:r>
          </a:p>
          <a:p>
            <a:r>
              <a:rPr lang="en-US" sz="2400" b="1" dirty="0">
                <a:latin typeface="Cambria" panose="02040503050406030204" pitchFamily="18" charset="0"/>
              </a:rPr>
              <a:t>Three categories of macromolecules are</a:t>
            </a:r>
          </a:p>
          <a:p>
            <a:pPr marL="971550" lvl="1" indent="-514350">
              <a:buFont typeface="+mj-lt"/>
              <a:buAutoNum type="arabicPeriod"/>
            </a:pPr>
            <a:r>
              <a:rPr lang="en-US" sz="3600" b="1" dirty="0">
                <a:latin typeface="Cambria" panose="02040503050406030204" pitchFamily="18" charset="0"/>
              </a:rPr>
              <a:t>carbohydrates,</a:t>
            </a:r>
          </a:p>
          <a:p>
            <a:pPr marL="971550" lvl="1" indent="-514350">
              <a:buFont typeface="+mj-lt"/>
              <a:buAutoNum type="arabicPeriod"/>
            </a:pPr>
            <a:r>
              <a:rPr lang="en-US" sz="3600" b="1" dirty="0">
                <a:latin typeface="Cambria" panose="02040503050406030204" pitchFamily="18" charset="0"/>
              </a:rPr>
              <a:t>proteins, and</a:t>
            </a:r>
          </a:p>
          <a:p>
            <a:pPr marL="971550" lvl="1" indent="-514350">
              <a:buFont typeface="+mj-lt"/>
              <a:buAutoNum type="arabicPeriod"/>
            </a:pPr>
            <a:r>
              <a:rPr lang="en-US" sz="3600" b="1" dirty="0">
                <a:latin typeface="Cambria" panose="02040503050406030204" pitchFamily="18" charset="0"/>
              </a:rPr>
              <a:t>nucleic acids</a:t>
            </a:r>
            <a:r>
              <a:rPr lang="zh-CN" altLang="en-US" sz="2000" b="1" dirty="0">
                <a:latin typeface="楷体" panose="02010609060101010101" pitchFamily="49" charset="-122"/>
                <a:ea typeface="楷体" panose="02010609060101010101" pitchFamily="49" charset="-122"/>
              </a:rPr>
              <a:t>（核酸）</a:t>
            </a:r>
            <a:r>
              <a:rPr lang="en-US" sz="3600" b="1" dirty="0">
                <a:latin typeface="Cambria" panose="02040503050406030204" pitchFamily="18"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11849" y="600517"/>
            <a:ext cx="8148453" cy="526156"/>
          </a:xfrm>
        </p:spPr>
        <p:txBody>
          <a:bodyPr/>
          <a:lstStyle/>
          <a:p>
            <a:r>
              <a:rPr lang="en-US" sz="4000" dirty="0">
                <a:solidFill>
                  <a:srgbClr val="FF0000"/>
                </a:solidFill>
                <a:latin typeface="Cambria" panose="02040503050406030204" pitchFamily="18" charset="0"/>
              </a:rPr>
              <a:t>Giant Molecules from Smaller Building Blocks</a:t>
            </a:r>
          </a:p>
        </p:txBody>
      </p:sp>
      <p:sp>
        <p:nvSpPr>
          <p:cNvPr id="57347" name="Rectangle 3"/>
          <p:cNvSpPr>
            <a:spLocks noGrp="1" noChangeArrowheads="1"/>
          </p:cNvSpPr>
          <p:nvPr>
            <p:ph idx="1"/>
          </p:nvPr>
        </p:nvSpPr>
        <p:spPr>
          <a:xfrm>
            <a:off x="811849" y="2207742"/>
            <a:ext cx="7652952" cy="3919794"/>
          </a:xfrm>
        </p:spPr>
        <p:txBody>
          <a:bodyPr/>
          <a:lstStyle/>
          <a:p>
            <a:r>
              <a:rPr lang="en-US" b="1" dirty="0">
                <a:latin typeface="Cambria" panose="02040503050406030204" pitchFamily="18" charset="0"/>
              </a:rPr>
              <a:t>Macromolecules are polymers</a:t>
            </a:r>
            <a:r>
              <a:rPr lang="zh-CN" altLang="en-US" sz="2000" b="1" dirty="0">
                <a:latin typeface="楷体" panose="02010609060101010101" pitchFamily="49" charset="-122"/>
                <a:ea typeface="楷体" panose="02010609060101010101" pitchFamily="49" charset="-122"/>
              </a:rPr>
              <a:t>（聚合物）</a:t>
            </a:r>
            <a:r>
              <a:rPr lang="en-US" b="1" dirty="0">
                <a:latin typeface="Cambria" panose="02040503050406030204" pitchFamily="18" charset="0"/>
              </a:rPr>
              <a:t>.</a:t>
            </a:r>
          </a:p>
          <a:p>
            <a:r>
              <a:rPr lang="en-US" b="1" dirty="0">
                <a:solidFill>
                  <a:srgbClr val="FF0000"/>
                </a:solidFill>
                <a:latin typeface="Cambria" panose="02040503050406030204" pitchFamily="18" charset="0"/>
              </a:rPr>
              <a:t>Polymers</a:t>
            </a:r>
            <a:r>
              <a:rPr lang="en-US" b="1" dirty="0">
                <a:latin typeface="Cambria" panose="02040503050406030204" pitchFamily="18" charset="0"/>
              </a:rPr>
              <a:t> are made by stringing together many smaller molecules called </a:t>
            </a:r>
            <a:r>
              <a:rPr lang="en-US" b="1" dirty="0">
                <a:solidFill>
                  <a:srgbClr val="FF0000"/>
                </a:solidFill>
                <a:latin typeface="Cambria" panose="02040503050406030204" pitchFamily="18" charset="0"/>
              </a:rPr>
              <a:t>monomers</a:t>
            </a:r>
            <a:r>
              <a:rPr lang="zh-CN" altLang="en-US" sz="2000" b="1" dirty="0">
                <a:solidFill>
                  <a:srgbClr val="FF0000"/>
                </a:solidFill>
                <a:latin typeface="楷体" panose="02010609060101010101" pitchFamily="49" charset="-122"/>
                <a:ea typeface="楷体" panose="02010609060101010101" pitchFamily="49" charset="-122"/>
              </a:rPr>
              <a:t>（单体）</a:t>
            </a:r>
            <a:r>
              <a:rPr lang="en-US" b="1" dirty="0">
                <a:latin typeface="Cambria" panose="02040503050406030204" pitchFamily="18" charset="0"/>
              </a:rPr>
              <a:t>.</a:t>
            </a:r>
          </a:p>
          <a:p>
            <a:r>
              <a:rPr lang="en-US" b="1" dirty="0">
                <a:latin typeface="Cambria" panose="02040503050406030204" pitchFamily="18" charset="0"/>
              </a:rPr>
              <a:t>A </a:t>
            </a:r>
            <a:r>
              <a:rPr lang="en-US" sz="3600" b="1" u="sng" dirty="0">
                <a:solidFill>
                  <a:srgbClr val="FF0000"/>
                </a:solidFill>
                <a:latin typeface="Cambria" panose="02040503050406030204" pitchFamily="18" charset="0"/>
              </a:rPr>
              <a:t>dehydration</a:t>
            </a:r>
            <a:r>
              <a:rPr lang="zh-CN" altLang="en-US" sz="2000" b="1" dirty="0">
                <a:solidFill>
                  <a:srgbClr val="FF0000"/>
                </a:solidFill>
                <a:latin typeface="楷体" panose="02010609060101010101" pitchFamily="49" charset="-122"/>
                <a:ea typeface="楷体" panose="02010609060101010101" pitchFamily="49" charset="-122"/>
              </a:rPr>
              <a:t>（脱水）</a:t>
            </a:r>
            <a:r>
              <a:rPr lang="en-US" b="1" dirty="0">
                <a:solidFill>
                  <a:srgbClr val="FF0000"/>
                </a:solidFill>
                <a:latin typeface="Cambria" panose="02040503050406030204" pitchFamily="18" charset="0"/>
              </a:rPr>
              <a:t> reaction</a:t>
            </a:r>
          </a:p>
          <a:p>
            <a:pPr lvl="1"/>
            <a:r>
              <a:rPr lang="en-US" b="1" dirty="0">
                <a:latin typeface="Cambria" panose="02040503050406030204" pitchFamily="18" charset="0"/>
              </a:rPr>
              <a:t>links two monomers together and</a:t>
            </a:r>
          </a:p>
          <a:p>
            <a:pPr lvl="1"/>
            <a:r>
              <a:rPr lang="en-US" b="1" dirty="0">
                <a:latin typeface="Cambria" panose="02040503050406030204" pitchFamily="18" charset="0"/>
              </a:rPr>
              <a:t>removes a molecule of water.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1-03_04aPolymerBuild-L.jpg" descr="C:\Documents and Settings\rajesh\Desktop\PPT\Campbel Chapter-03\03_Labeled_Images\11-03_04aPolymerBuild-L.jpg"/>
          <p:cNvPicPr>
            <a:picLocks noChangeAspect="1"/>
          </p:cNvPicPr>
          <p:nvPr/>
        </p:nvPicPr>
        <p:blipFill>
          <a:blip r:embed="rId3" r:link="rId4"/>
          <a:stretch>
            <a:fillRect/>
          </a:stretch>
        </p:blipFill>
        <p:spPr>
          <a:xfrm>
            <a:off x="1106423" y="1335023"/>
            <a:ext cx="6931152" cy="4187952"/>
          </a:xfrm>
          <a:prstGeom prst="rect">
            <a:avLst/>
          </a:prstGeom>
        </p:spPr>
      </p:pic>
      <p:sp>
        <p:nvSpPr>
          <p:cNvPr id="5" name="TextBox 4"/>
          <p:cNvSpPr txBox="1"/>
          <p:nvPr/>
        </p:nvSpPr>
        <p:spPr>
          <a:xfrm>
            <a:off x="4689475" y="1495425"/>
            <a:ext cx="359073" cy="286360"/>
          </a:xfrm>
          <a:prstGeom prst="rect">
            <a:avLst/>
          </a:prstGeom>
          <a:noFill/>
        </p:spPr>
        <p:txBody>
          <a:bodyPr wrap="none" lIns="0" tIns="0" rIns="0" bIns="0">
            <a:spAutoFit/>
          </a:bodyPr>
          <a:lstStyle/>
          <a:p>
            <a:pPr eaLnBrk="0" fontAlgn="auto" hangingPunct="0">
              <a:spcBef>
                <a:spcPts val="0"/>
              </a:spcBef>
              <a:spcAft>
                <a:spcPts val="0"/>
              </a:spcAft>
              <a:defRPr/>
            </a:pPr>
            <a:r>
              <a:rPr lang="en-US" sz="1861" b="1">
                <a:solidFill>
                  <a:srgbClr val="FFFFFF"/>
                </a:solidFill>
                <a:latin typeface="Arial"/>
                <a:ea typeface="ＭＳ Ｐゴシック" charset="0"/>
              </a:rPr>
              <a:t>OH</a:t>
            </a:r>
          </a:p>
        </p:txBody>
      </p:sp>
      <p:sp>
        <p:nvSpPr>
          <p:cNvPr id="6" name="TextBox 5"/>
          <p:cNvSpPr txBox="1"/>
          <p:nvPr/>
        </p:nvSpPr>
        <p:spPr>
          <a:xfrm>
            <a:off x="6218238" y="1497013"/>
            <a:ext cx="173124" cy="286360"/>
          </a:xfrm>
          <a:prstGeom prst="rect">
            <a:avLst/>
          </a:prstGeom>
          <a:noFill/>
        </p:spPr>
        <p:txBody>
          <a:bodyPr wrap="none" lIns="0" tIns="0" rIns="0" bIns="0">
            <a:spAutoFit/>
          </a:bodyPr>
          <a:lstStyle/>
          <a:p>
            <a:pPr eaLnBrk="0" fontAlgn="auto" hangingPunct="0">
              <a:spcBef>
                <a:spcPts val="0"/>
              </a:spcBef>
              <a:spcAft>
                <a:spcPts val="0"/>
              </a:spcAft>
              <a:defRPr/>
            </a:pPr>
            <a:r>
              <a:rPr lang="en-US" sz="1861" b="1" dirty="0">
                <a:solidFill>
                  <a:srgbClr val="FFFFFF"/>
                </a:solidFill>
                <a:latin typeface="Arial"/>
                <a:ea typeface="ＭＳ Ｐゴシック" charset="0"/>
              </a:rPr>
              <a:t>H</a:t>
            </a:r>
          </a:p>
        </p:txBody>
      </p:sp>
      <p:sp>
        <p:nvSpPr>
          <p:cNvPr id="7" name="TextBox 6"/>
          <p:cNvSpPr txBox="1"/>
          <p:nvPr/>
        </p:nvSpPr>
        <p:spPr>
          <a:xfrm>
            <a:off x="1906588" y="1967706"/>
            <a:ext cx="2096728" cy="370871"/>
          </a:xfrm>
          <a:prstGeom prst="rect">
            <a:avLst/>
          </a:prstGeom>
          <a:noFill/>
        </p:spPr>
        <p:txBody>
          <a:bodyPr wrap="none" lIns="0" tIns="0" rIns="0" bIns="0">
            <a:spAutoFit/>
          </a:bodyPr>
          <a:lstStyle/>
          <a:p>
            <a:pPr eaLnBrk="0" fontAlgn="auto" hangingPunct="0">
              <a:spcBef>
                <a:spcPts val="0"/>
              </a:spcBef>
              <a:spcAft>
                <a:spcPts val="0"/>
              </a:spcAft>
              <a:defRPr/>
            </a:pPr>
            <a:r>
              <a:rPr lang="en-US" sz="2410" b="1" dirty="0">
                <a:solidFill>
                  <a:srgbClr val="000000"/>
                </a:solidFill>
                <a:latin typeface="Arial"/>
                <a:ea typeface="ＭＳ Ｐゴシック" charset="0"/>
              </a:rPr>
              <a:t>Short polymer</a:t>
            </a:r>
          </a:p>
        </p:txBody>
      </p:sp>
      <p:sp>
        <p:nvSpPr>
          <p:cNvPr id="8" name="TextBox 7"/>
          <p:cNvSpPr txBox="1"/>
          <p:nvPr/>
        </p:nvSpPr>
        <p:spPr>
          <a:xfrm>
            <a:off x="3427413" y="2582863"/>
            <a:ext cx="1803379" cy="741742"/>
          </a:xfrm>
          <a:prstGeom prst="rect">
            <a:avLst/>
          </a:prstGeom>
          <a:noFill/>
        </p:spPr>
        <p:txBody>
          <a:bodyPr wrap="none" lIns="0" tIns="0" rIns="0" bIns="0">
            <a:spAutoFit/>
          </a:bodyPr>
          <a:lstStyle/>
          <a:p>
            <a:pPr eaLnBrk="0" fontAlgn="auto" hangingPunct="0">
              <a:spcBef>
                <a:spcPts val="0"/>
              </a:spcBef>
              <a:spcAft>
                <a:spcPts val="0"/>
              </a:spcAft>
              <a:defRPr/>
            </a:pPr>
            <a:r>
              <a:rPr lang="en-US" sz="2410" b="1" dirty="0">
                <a:solidFill>
                  <a:srgbClr val="000000"/>
                </a:solidFill>
                <a:latin typeface="Arial"/>
                <a:ea typeface="ＭＳ Ｐゴシック" charset="0"/>
              </a:rPr>
              <a:t>Dehydration</a:t>
            </a:r>
          </a:p>
          <a:p>
            <a:pPr eaLnBrk="0" fontAlgn="auto" hangingPunct="0">
              <a:spcBef>
                <a:spcPts val="0"/>
              </a:spcBef>
              <a:spcAft>
                <a:spcPts val="0"/>
              </a:spcAft>
              <a:defRPr/>
            </a:pPr>
            <a:r>
              <a:rPr lang="en-US" sz="2410" b="1" dirty="0">
                <a:solidFill>
                  <a:srgbClr val="000000"/>
                </a:solidFill>
                <a:latin typeface="Arial"/>
                <a:ea typeface="ＭＳ Ｐゴシック" charset="0"/>
              </a:rPr>
              <a:t>reaction</a:t>
            </a:r>
          </a:p>
        </p:txBody>
      </p:sp>
      <p:sp>
        <p:nvSpPr>
          <p:cNvPr id="9" name="TextBox 8"/>
          <p:cNvSpPr txBox="1"/>
          <p:nvPr/>
        </p:nvSpPr>
        <p:spPr>
          <a:xfrm>
            <a:off x="6278563" y="1967706"/>
            <a:ext cx="1391407" cy="370871"/>
          </a:xfrm>
          <a:prstGeom prst="rect">
            <a:avLst/>
          </a:prstGeom>
          <a:noFill/>
        </p:spPr>
        <p:txBody>
          <a:bodyPr wrap="none" lIns="0" tIns="0" rIns="0" bIns="0">
            <a:spAutoFit/>
          </a:bodyPr>
          <a:lstStyle/>
          <a:p>
            <a:pPr eaLnBrk="0" fontAlgn="auto" hangingPunct="0">
              <a:spcBef>
                <a:spcPts val="0"/>
              </a:spcBef>
              <a:spcAft>
                <a:spcPts val="0"/>
              </a:spcAft>
              <a:defRPr/>
            </a:pPr>
            <a:r>
              <a:rPr lang="en-US" sz="2410" b="1" dirty="0">
                <a:solidFill>
                  <a:srgbClr val="000000"/>
                </a:solidFill>
                <a:latin typeface="Arial"/>
                <a:ea typeface="ＭＳ Ｐゴシック" charset="0"/>
              </a:rPr>
              <a:t>Monomer</a:t>
            </a:r>
          </a:p>
        </p:txBody>
      </p:sp>
      <p:sp>
        <p:nvSpPr>
          <p:cNvPr id="10" name="TextBox 9"/>
          <p:cNvSpPr txBox="1"/>
          <p:nvPr/>
        </p:nvSpPr>
        <p:spPr>
          <a:xfrm>
            <a:off x="6600826" y="2813050"/>
            <a:ext cx="447238" cy="286360"/>
          </a:xfrm>
          <a:prstGeom prst="rect">
            <a:avLst/>
          </a:prstGeom>
          <a:noFill/>
        </p:spPr>
        <p:txBody>
          <a:bodyPr wrap="none" lIns="0" tIns="0" rIns="0" bIns="0">
            <a:spAutoFit/>
          </a:bodyPr>
          <a:lstStyle/>
          <a:p>
            <a:pPr eaLnBrk="0" fontAlgn="auto" hangingPunct="0">
              <a:spcBef>
                <a:spcPts val="0"/>
              </a:spcBef>
              <a:spcAft>
                <a:spcPts val="0"/>
              </a:spcAft>
              <a:defRPr/>
            </a:pPr>
            <a:r>
              <a:rPr lang="en-US" sz="1861" b="1" dirty="0">
                <a:solidFill>
                  <a:srgbClr val="FFFFFF"/>
                </a:solidFill>
                <a:latin typeface="Arial"/>
                <a:ea typeface="ＭＳ Ｐゴシック" charset="0"/>
              </a:rPr>
              <a:t>H</a:t>
            </a:r>
            <a:r>
              <a:rPr lang="en-US" sz="1860" b="1" baseline="-25000" dirty="0">
                <a:solidFill>
                  <a:srgbClr val="FFFFFF"/>
                </a:solidFill>
                <a:latin typeface="Arial"/>
                <a:ea typeface="ＭＳ Ｐゴシック" charset="0"/>
              </a:rPr>
              <a:t>2</a:t>
            </a:r>
            <a:r>
              <a:rPr lang="en-US" sz="1861" b="1" dirty="0">
                <a:solidFill>
                  <a:srgbClr val="FFFFFF"/>
                </a:solidFill>
                <a:latin typeface="Arial"/>
                <a:ea typeface="ＭＳ Ｐゴシック" charset="0"/>
              </a:rPr>
              <a:t>O</a:t>
            </a:r>
          </a:p>
        </p:txBody>
      </p:sp>
      <p:sp>
        <p:nvSpPr>
          <p:cNvPr id="11" name="TextBox 10"/>
          <p:cNvSpPr txBox="1"/>
          <p:nvPr/>
        </p:nvSpPr>
        <p:spPr>
          <a:xfrm>
            <a:off x="4375150" y="4519613"/>
            <a:ext cx="2337178" cy="370871"/>
          </a:xfrm>
          <a:prstGeom prst="rect">
            <a:avLst/>
          </a:prstGeom>
          <a:noFill/>
        </p:spPr>
        <p:txBody>
          <a:bodyPr wrap="none" lIns="0" tIns="0" rIns="0" bIns="0">
            <a:spAutoFit/>
          </a:bodyPr>
          <a:lstStyle/>
          <a:p>
            <a:pPr eaLnBrk="0" fontAlgn="auto" hangingPunct="0">
              <a:spcBef>
                <a:spcPts val="0"/>
              </a:spcBef>
              <a:spcAft>
                <a:spcPts val="0"/>
              </a:spcAft>
              <a:defRPr/>
            </a:pPr>
            <a:r>
              <a:rPr lang="en-US" sz="2410" b="1">
                <a:solidFill>
                  <a:srgbClr val="000000"/>
                </a:solidFill>
                <a:latin typeface="Arial"/>
                <a:ea typeface="ＭＳ Ｐゴシック" charset="0"/>
              </a:rPr>
              <a:t>Longer polymer</a:t>
            </a:r>
          </a:p>
        </p:txBody>
      </p:sp>
      <p:sp>
        <p:nvSpPr>
          <p:cNvPr id="12" name="TextBox 11"/>
          <p:cNvSpPr txBox="1"/>
          <p:nvPr/>
        </p:nvSpPr>
        <p:spPr>
          <a:xfrm>
            <a:off x="1143000" y="5092700"/>
            <a:ext cx="4143763" cy="370871"/>
          </a:xfrm>
          <a:prstGeom prst="rect">
            <a:avLst/>
          </a:prstGeom>
          <a:noFill/>
        </p:spPr>
        <p:txBody>
          <a:bodyPr wrap="none" lIns="0" tIns="0" rIns="0" bIns="0">
            <a:spAutoFit/>
          </a:bodyPr>
          <a:lstStyle/>
          <a:p>
            <a:pPr eaLnBrk="0" fontAlgn="auto" hangingPunct="0">
              <a:spcBef>
                <a:spcPts val="0"/>
              </a:spcBef>
              <a:spcAft>
                <a:spcPts val="0"/>
              </a:spcAft>
              <a:defRPr/>
            </a:pPr>
            <a:r>
              <a:rPr lang="en-US" sz="2410" b="1" dirty="0">
                <a:solidFill>
                  <a:srgbClr val="000000"/>
                </a:solidFill>
                <a:latin typeface="Arial"/>
                <a:ea typeface="ＭＳ Ｐゴシック" charset="0"/>
              </a:rPr>
              <a:t>(a) Building a polymer chain</a:t>
            </a:r>
          </a:p>
        </p:txBody>
      </p:sp>
      <p:sp>
        <p:nvSpPr>
          <p:cNvPr id="2" name="TextBox 1"/>
          <p:cNvSpPr txBox="1"/>
          <p:nvPr/>
        </p:nvSpPr>
        <p:spPr>
          <a:xfrm>
            <a:off x="3998677" y="1938467"/>
            <a:ext cx="1142262"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聚合物</a:t>
            </a:r>
          </a:p>
        </p:txBody>
      </p:sp>
      <p:sp>
        <p:nvSpPr>
          <p:cNvPr id="3" name="TextBox 2"/>
          <p:cNvSpPr txBox="1"/>
          <p:nvPr/>
        </p:nvSpPr>
        <p:spPr>
          <a:xfrm>
            <a:off x="7669970" y="1938467"/>
            <a:ext cx="883826"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单体</a:t>
            </a:r>
          </a:p>
        </p:txBody>
      </p:sp>
      <p:sp>
        <p:nvSpPr>
          <p:cNvPr id="13" name="TextBox 12"/>
          <p:cNvSpPr txBox="1"/>
          <p:nvPr/>
        </p:nvSpPr>
        <p:spPr>
          <a:xfrm>
            <a:off x="3673793" y="3235456"/>
            <a:ext cx="701357"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脱水</a:t>
            </a:r>
          </a:p>
        </p:txBody>
      </p:sp>
      <p:sp>
        <p:nvSpPr>
          <p:cNvPr id="14" name="TextBox 13"/>
          <p:cNvSpPr txBox="1"/>
          <p:nvPr/>
        </p:nvSpPr>
        <p:spPr>
          <a:xfrm>
            <a:off x="2954952" y="5713903"/>
            <a:ext cx="5064207" cy="461665"/>
          </a:xfrm>
          <a:prstGeom prst="rect">
            <a:avLst/>
          </a:prstGeom>
          <a:noFill/>
        </p:spPr>
        <p:txBody>
          <a:bodyPr wrap="none" rtlCol="0">
            <a:spAutoFit/>
          </a:bodyPr>
          <a:lstStyle/>
          <a:p>
            <a:r>
              <a:rPr lang="en-US" altLang="zh-CN" dirty="0" smtClean="0">
                <a:solidFill>
                  <a:srgbClr val="C39150"/>
                </a:solidFill>
              </a:rPr>
              <a:t>Catalyzed by a polymerase enzyme</a:t>
            </a:r>
            <a:endParaRPr lang="zh-CN" altLang="en-US" dirty="0">
              <a:solidFill>
                <a:srgbClr val="C3915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80217" y="710293"/>
            <a:ext cx="8015588" cy="538843"/>
          </a:xfrm>
        </p:spPr>
        <p:txBody>
          <a:bodyPr/>
          <a:lstStyle/>
          <a:p>
            <a:r>
              <a:rPr lang="en-US" sz="4000" dirty="0">
                <a:solidFill>
                  <a:srgbClr val="FF0000"/>
                </a:solidFill>
                <a:latin typeface="Cambria" panose="02040503050406030204" pitchFamily="18" charset="0"/>
              </a:rPr>
              <a:t>Giant Molecules from Smaller Building Blocks</a:t>
            </a:r>
          </a:p>
        </p:txBody>
      </p:sp>
      <p:sp>
        <p:nvSpPr>
          <p:cNvPr id="57347" name="Rectangle 3"/>
          <p:cNvSpPr>
            <a:spLocks noGrp="1" noChangeArrowheads="1"/>
          </p:cNvSpPr>
          <p:nvPr>
            <p:ph idx="1"/>
          </p:nvPr>
        </p:nvSpPr>
        <p:spPr>
          <a:xfrm>
            <a:off x="880217" y="2331308"/>
            <a:ext cx="7761275" cy="3845654"/>
          </a:xfrm>
        </p:spPr>
        <p:txBody>
          <a:bodyPr>
            <a:normAutofit/>
          </a:bodyPr>
          <a:lstStyle/>
          <a:p>
            <a:r>
              <a:rPr lang="en-US" sz="2400" b="1" dirty="0">
                <a:latin typeface="Cambria" panose="02040503050406030204" pitchFamily="18" charset="0"/>
              </a:rPr>
              <a:t>Organisms also have to break down macromolecules.</a:t>
            </a:r>
          </a:p>
          <a:p>
            <a:r>
              <a:rPr lang="en-US" sz="3600" b="1" dirty="0">
                <a:solidFill>
                  <a:srgbClr val="FF0000"/>
                </a:solidFill>
                <a:latin typeface="Cambria" panose="02040503050406030204" pitchFamily="18" charset="0"/>
              </a:rPr>
              <a:t>Digestion</a:t>
            </a:r>
            <a:r>
              <a:rPr lang="zh-CN" altLang="en-US" sz="2000" b="1" dirty="0">
                <a:solidFill>
                  <a:srgbClr val="FF0000"/>
                </a:solidFill>
                <a:latin typeface="楷体" panose="02010609060101010101" pitchFamily="49" charset="-122"/>
                <a:ea typeface="楷体" panose="02010609060101010101" pitchFamily="49" charset="-122"/>
              </a:rPr>
              <a:t>（消化作用）</a:t>
            </a:r>
            <a:r>
              <a:rPr lang="en-US" sz="2400" b="1" dirty="0">
                <a:latin typeface="Cambria" panose="02040503050406030204" pitchFamily="18" charset="0"/>
              </a:rPr>
              <a:t> breaks down macromolecules to make monomers available to your cells.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6-03_00bLactoseIntolerance-L.jpg" descr="C:\Documents and Settings\rajesh\Desktop\PPT\Campbel Chapter-03\03_Labeled_Images\06-03_00bLactoseIntolerance-L.jpg"/>
          <p:cNvPicPr>
            <a:picLocks noChangeAspect="1"/>
          </p:cNvPicPr>
          <p:nvPr/>
        </p:nvPicPr>
        <p:blipFill>
          <a:blip r:embed="rId3" r:link="rId4"/>
          <a:stretch>
            <a:fillRect/>
          </a:stretch>
        </p:blipFill>
        <p:spPr>
          <a:xfrm>
            <a:off x="1545335" y="204216"/>
            <a:ext cx="6053328" cy="6449568"/>
          </a:xfrm>
          <a:prstGeom prst="rect">
            <a:avLst/>
          </a:prstGeom>
        </p:spPr>
      </p:pic>
      <p:sp>
        <p:nvSpPr>
          <p:cNvPr id="5" name="TextBox 2"/>
          <p:cNvSpPr txBox="1">
            <a:spLocks noChangeArrowheads="1"/>
          </p:cNvSpPr>
          <p:nvPr/>
        </p:nvSpPr>
        <p:spPr bwMode="auto">
          <a:xfrm>
            <a:off x="2052045" y="6192017"/>
            <a:ext cx="6947095" cy="369332"/>
          </a:xfrm>
          <a:prstGeom prst="rect">
            <a:avLst/>
          </a:prstGeom>
          <a:noFill/>
          <a:ln w="9525">
            <a:noFill/>
            <a:miter lim="800000"/>
            <a:headEnd/>
            <a:tailEnd/>
          </a:ln>
        </p:spPr>
        <p:txBody>
          <a:bodyPr wrap="none" lIns="0" tIns="0" rIns="0" bIns="0">
            <a:spAutoFit/>
          </a:bodyPr>
          <a:lstStyle/>
          <a:p>
            <a:pPr eaLnBrk="0" hangingPunct="0"/>
            <a:r>
              <a:rPr lang="en-US" b="1" dirty="0">
                <a:solidFill>
                  <a:srgbClr val="C39150"/>
                </a:solidFill>
                <a:latin typeface="Cambria" panose="02040503050406030204" pitchFamily="18" charset="0"/>
                <a:ea typeface="ＭＳ Ｐゴシック" charset="0"/>
              </a:rPr>
              <a:t>Chapter Thread: Lactose Intolerance</a:t>
            </a:r>
            <a:r>
              <a:rPr lang="zh-CN" altLang="en-US" sz="1800" b="1" dirty="0">
                <a:solidFill>
                  <a:srgbClr val="C39150"/>
                </a:solidFill>
                <a:latin typeface="楷体" panose="02010609060101010101" pitchFamily="49" charset="-122"/>
                <a:ea typeface="楷体" panose="02010609060101010101" pitchFamily="49" charset="-122"/>
              </a:rPr>
              <a:t>（乳糖不耐受）</a:t>
            </a:r>
            <a:endParaRPr lang="en-US" sz="1800" b="1" dirty="0">
              <a:solidFill>
                <a:srgbClr val="C3915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0217" y="625007"/>
            <a:ext cx="8332362" cy="534321"/>
          </a:xfrm>
        </p:spPr>
        <p:txBody>
          <a:bodyPr/>
          <a:lstStyle/>
          <a:p>
            <a:r>
              <a:rPr lang="en-US" sz="4000" dirty="0">
                <a:solidFill>
                  <a:srgbClr val="FF0000"/>
                </a:solidFill>
                <a:latin typeface="Cambria" panose="02040503050406030204" pitchFamily="18" charset="0"/>
              </a:rPr>
              <a:t>Giant Molecules from Smaller Building Blocks</a:t>
            </a:r>
          </a:p>
        </p:txBody>
      </p:sp>
      <p:sp>
        <p:nvSpPr>
          <p:cNvPr id="5" name="Content Placeholder 4"/>
          <p:cNvSpPr>
            <a:spLocks noGrp="1"/>
          </p:cNvSpPr>
          <p:nvPr>
            <p:ph idx="1"/>
          </p:nvPr>
        </p:nvSpPr>
        <p:spPr>
          <a:xfrm>
            <a:off x="1013253" y="2298356"/>
            <a:ext cx="7817237" cy="3878605"/>
          </a:xfrm>
        </p:spPr>
        <p:txBody>
          <a:bodyPr/>
          <a:lstStyle/>
          <a:p>
            <a:r>
              <a:rPr lang="en-US" sz="3600" b="1" u="sng" dirty="0">
                <a:solidFill>
                  <a:srgbClr val="FF0000"/>
                </a:solidFill>
                <a:latin typeface="Cambria" panose="02040503050406030204" pitchFamily="18" charset="0"/>
              </a:rPr>
              <a:t>Hydrolysis</a:t>
            </a:r>
            <a:r>
              <a:rPr lang="zh-CN" altLang="en-US" sz="2000" b="1" u="sng" dirty="0">
                <a:solidFill>
                  <a:srgbClr val="FF0000"/>
                </a:solidFill>
                <a:latin typeface="楷体" panose="02010609060101010101" pitchFamily="49" charset="-122"/>
                <a:ea typeface="楷体" panose="02010609060101010101" pitchFamily="49" charset="-122"/>
              </a:rPr>
              <a:t>（水解作用）</a:t>
            </a:r>
            <a:endParaRPr lang="en-US" sz="3600" b="1" u="sng" dirty="0">
              <a:solidFill>
                <a:srgbClr val="FF0000"/>
              </a:solidFill>
              <a:latin typeface="楷体" panose="02010609060101010101" pitchFamily="49" charset="-122"/>
              <a:ea typeface="楷体" panose="02010609060101010101" pitchFamily="49" charset="-122"/>
            </a:endParaRPr>
          </a:p>
          <a:p>
            <a:pPr lvl="1"/>
            <a:r>
              <a:rPr lang="en-US" b="1" dirty="0">
                <a:latin typeface="Cambria" panose="02040503050406030204" pitchFamily="18" charset="0"/>
              </a:rPr>
              <a:t>breaks bonds between monomers,</a:t>
            </a:r>
          </a:p>
          <a:p>
            <a:pPr lvl="1"/>
            <a:r>
              <a:rPr lang="en-US" b="1" dirty="0">
                <a:latin typeface="Cambria" panose="02040503050406030204" pitchFamily="18" charset="0"/>
              </a:rPr>
              <a:t>adds a molecule of water, and</a:t>
            </a:r>
          </a:p>
          <a:p>
            <a:pPr lvl="1"/>
            <a:r>
              <a:rPr lang="en-US" b="1" dirty="0">
                <a:latin typeface="Cambria" panose="02040503050406030204" pitchFamily="18" charset="0"/>
              </a:rPr>
              <a:t>reverses the dehydration reaction.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Polymers</a:t>
            </a:r>
          </a:p>
        </p:txBody>
      </p:sp>
      <p:pic>
        <p:nvPicPr>
          <p:cNvPr id="4" name="03_04Polymer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0294221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2-03_04bPolymerBreak-L.jpg" descr="C:\Documents and Settings\rajesh\Desktop\PPT\Campbel Chapter-03\03_Labeled_Images\12-03_04bPolymerBreak-L.jpg"/>
          <p:cNvPicPr>
            <a:picLocks noChangeAspect="1"/>
          </p:cNvPicPr>
          <p:nvPr/>
        </p:nvPicPr>
        <p:blipFill>
          <a:blip r:embed="rId3" r:link="rId4"/>
          <a:stretch>
            <a:fillRect/>
          </a:stretch>
        </p:blipFill>
        <p:spPr>
          <a:xfrm>
            <a:off x="1094232" y="1106423"/>
            <a:ext cx="6955536" cy="4645152"/>
          </a:xfrm>
          <a:prstGeom prst="rect">
            <a:avLst/>
          </a:prstGeom>
        </p:spPr>
      </p:pic>
      <p:sp>
        <p:nvSpPr>
          <p:cNvPr id="5" name="TextBox 4"/>
          <p:cNvSpPr txBox="1"/>
          <p:nvPr/>
        </p:nvSpPr>
        <p:spPr>
          <a:xfrm>
            <a:off x="5908675" y="1281113"/>
            <a:ext cx="445635" cy="286232"/>
          </a:xfrm>
          <a:prstGeom prst="rect">
            <a:avLst/>
          </a:prstGeom>
          <a:noFill/>
        </p:spPr>
        <p:txBody>
          <a:bodyPr wrap="none" lIns="0" tIns="0" rIns="0" bIns="0">
            <a:spAutoFit/>
          </a:bodyPr>
          <a:lstStyle/>
          <a:p>
            <a:pPr eaLnBrk="0" fontAlgn="auto" hangingPunct="0">
              <a:spcBef>
                <a:spcPts val="0"/>
              </a:spcBef>
              <a:spcAft>
                <a:spcPts val="0"/>
              </a:spcAft>
              <a:defRPr/>
            </a:pPr>
            <a:r>
              <a:rPr lang="en-US" sz="1860" b="1" dirty="0">
                <a:solidFill>
                  <a:srgbClr val="FFFFFF"/>
                </a:solidFill>
                <a:latin typeface="Arial"/>
                <a:ea typeface="ＭＳ Ｐゴシック" charset="0"/>
              </a:rPr>
              <a:t>H</a:t>
            </a:r>
            <a:r>
              <a:rPr lang="en-US" sz="1860" b="1" baseline="-25000" dirty="0">
                <a:solidFill>
                  <a:srgbClr val="FFFFFF"/>
                </a:solidFill>
                <a:latin typeface="Arial"/>
                <a:ea typeface="ＭＳ Ｐゴシック" charset="0"/>
              </a:rPr>
              <a:t>2</a:t>
            </a:r>
            <a:r>
              <a:rPr lang="en-US" sz="1860" b="1" dirty="0">
                <a:solidFill>
                  <a:srgbClr val="FFFFFF"/>
                </a:solidFill>
                <a:latin typeface="Arial"/>
                <a:ea typeface="ＭＳ Ｐゴシック" charset="0"/>
              </a:rPr>
              <a:t>O</a:t>
            </a:r>
          </a:p>
        </p:txBody>
      </p:sp>
      <p:sp>
        <p:nvSpPr>
          <p:cNvPr id="6" name="TextBox 5"/>
          <p:cNvSpPr txBox="1"/>
          <p:nvPr/>
        </p:nvSpPr>
        <p:spPr>
          <a:xfrm>
            <a:off x="2426752" y="3029315"/>
            <a:ext cx="2359620" cy="553998"/>
          </a:xfrm>
          <a:prstGeom prst="rect">
            <a:avLst/>
          </a:prstGeom>
          <a:noFill/>
        </p:spPr>
        <p:txBody>
          <a:bodyPr wrap="none" lIns="0" tIns="0" rIns="0" bIns="0">
            <a:spAutoFit/>
          </a:bodyPr>
          <a:lstStyle/>
          <a:p>
            <a:pPr eaLnBrk="0" fontAlgn="auto" hangingPunct="0">
              <a:spcBef>
                <a:spcPts val="0"/>
              </a:spcBef>
              <a:spcAft>
                <a:spcPts val="0"/>
              </a:spcAft>
              <a:defRPr/>
            </a:pPr>
            <a:r>
              <a:rPr lang="en-US" sz="3600" b="1" dirty="0">
                <a:solidFill>
                  <a:srgbClr val="FF0000"/>
                </a:solidFill>
                <a:latin typeface="Arial"/>
                <a:ea typeface="ＭＳ Ｐゴシック" charset="0"/>
              </a:rPr>
              <a:t>Hydrolysis</a:t>
            </a:r>
          </a:p>
        </p:txBody>
      </p:sp>
      <p:sp>
        <p:nvSpPr>
          <p:cNvPr id="7" name="TextBox 6"/>
          <p:cNvSpPr txBox="1"/>
          <p:nvPr/>
        </p:nvSpPr>
        <p:spPr>
          <a:xfrm>
            <a:off x="3935413" y="4252913"/>
            <a:ext cx="359073" cy="286360"/>
          </a:xfrm>
          <a:prstGeom prst="rect">
            <a:avLst/>
          </a:prstGeom>
          <a:noFill/>
        </p:spPr>
        <p:txBody>
          <a:bodyPr wrap="none" lIns="0" tIns="0" rIns="0" bIns="0">
            <a:spAutoFit/>
          </a:bodyPr>
          <a:lstStyle/>
          <a:p>
            <a:pPr eaLnBrk="0" fontAlgn="auto" hangingPunct="0">
              <a:spcBef>
                <a:spcPts val="0"/>
              </a:spcBef>
              <a:spcAft>
                <a:spcPts val="0"/>
              </a:spcAft>
              <a:defRPr/>
            </a:pPr>
            <a:r>
              <a:rPr lang="en-US" sz="1861" b="1">
                <a:solidFill>
                  <a:srgbClr val="FFFFFF"/>
                </a:solidFill>
                <a:latin typeface="Arial"/>
                <a:ea typeface="ＭＳ Ｐゴシック" charset="0"/>
              </a:rPr>
              <a:t>OH</a:t>
            </a:r>
          </a:p>
        </p:txBody>
      </p:sp>
      <p:sp>
        <p:nvSpPr>
          <p:cNvPr id="8" name="TextBox 7"/>
          <p:cNvSpPr txBox="1"/>
          <p:nvPr/>
        </p:nvSpPr>
        <p:spPr>
          <a:xfrm>
            <a:off x="5634038" y="4254500"/>
            <a:ext cx="173124" cy="286360"/>
          </a:xfrm>
          <a:prstGeom prst="rect">
            <a:avLst/>
          </a:prstGeom>
          <a:noFill/>
        </p:spPr>
        <p:txBody>
          <a:bodyPr wrap="none" lIns="0" tIns="0" rIns="0" bIns="0">
            <a:spAutoFit/>
          </a:bodyPr>
          <a:lstStyle/>
          <a:p>
            <a:pPr eaLnBrk="0" fontAlgn="auto" hangingPunct="0">
              <a:spcBef>
                <a:spcPts val="0"/>
              </a:spcBef>
              <a:spcAft>
                <a:spcPts val="0"/>
              </a:spcAft>
              <a:defRPr/>
            </a:pPr>
            <a:r>
              <a:rPr lang="en-US" sz="1861" b="1">
                <a:solidFill>
                  <a:srgbClr val="FFFFFF"/>
                </a:solidFill>
                <a:latin typeface="Arial"/>
                <a:ea typeface="ＭＳ Ｐゴシック" charset="0"/>
              </a:rPr>
              <a:t>H</a:t>
            </a:r>
          </a:p>
        </p:txBody>
      </p:sp>
      <p:sp>
        <p:nvSpPr>
          <p:cNvPr id="9" name="TextBox 8"/>
          <p:cNvSpPr txBox="1"/>
          <p:nvPr/>
        </p:nvSpPr>
        <p:spPr>
          <a:xfrm>
            <a:off x="1125537" y="5324476"/>
            <a:ext cx="4244752" cy="370871"/>
          </a:xfrm>
          <a:prstGeom prst="rect">
            <a:avLst/>
          </a:prstGeom>
          <a:noFill/>
        </p:spPr>
        <p:txBody>
          <a:bodyPr wrap="none" lIns="0" tIns="0" rIns="0" bIns="0">
            <a:spAutoFit/>
          </a:bodyPr>
          <a:lstStyle/>
          <a:p>
            <a:pPr eaLnBrk="0" fontAlgn="auto" hangingPunct="0">
              <a:spcBef>
                <a:spcPts val="0"/>
              </a:spcBef>
              <a:spcAft>
                <a:spcPts val="0"/>
              </a:spcAft>
              <a:defRPr/>
            </a:pPr>
            <a:r>
              <a:rPr lang="en-US" sz="2410" b="1" dirty="0">
                <a:solidFill>
                  <a:srgbClr val="000000"/>
                </a:solidFill>
                <a:latin typeface="Arial"/>
                <a:ea typeface="ＭＳ Ｐゴシック" charset="0"/>
              </a:rPr>
              <a:t>(b) Breaking a polymer chain</a:t>
            </a:r>
          </a:p>
        </p:txBody>
      </p:sp>
      <p:sp>
        <p:nvSpPr>
          <p:cNvPr id="10" name="TextBox 9"/>
          <p:cNvSpPr txBox="1"/>
          <p:nvPr/>
        </p:nvSpPr>
        <p:spPr>
          <a:xfrm>
            <a:off x="2426752" y="5938160"/>
            <a:ext cx="4807726" cy="461665"/>
          </a:xfrm>
          <a:prstGeom prst="rect">
            <a:avLst/>
          </a:prstGeom>
          <a:noFill/>
        </p:spPr>
        <p:txBody>
          <a:bodyPr wrap="none" rtlCol="0">
            <a:spAutoFit/>
          </a:bodyPr>
          <a:lstStyle/>
          <a:p>
            <a:r>
              <a:rPr lang="en-US" altLang="zh-CN" dirty="0" smtClean="0">
                <a:solidFill>
                  <a:srgbClr val="C39150"/>
                </a:solidFill>
              </a:rPr>
              <a:t>Catalyzed by a hydrolase enzyme</a:t>
            </a:r>
            <a:endParaRPr lang="zh-CN" altLang="en-US" dirty="0">
              <a:solidFill>
                <a:srgbClr val="C3915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63125" y="592351"/>
            <a:ext cx="8182902" cy="664950"/>
          </a:xfrm>
        </p:spPr>
        <p:txBody>
          <a:bodyPr/>
          <a:lstStyle/>
          <a:p>
            <a:r>
              <a:rPr lang="en-US" sz="4000" dirty="0">
                <a:solidFill>
                  <a:srgbClr val="FF0000"/>
                </a:solidFill>
                <a:latin typeface="Cambria" panose="02040503050406030204" pitchFamily="18" charset="0"/>
              </a:rPr>
              <a:t>Large Biological Molecules</a:t>
            </a:r>
          </a:p>
        </p:txBody>
      </p:sp>
      <p:sp>
        <p:nvSpPr>
          <p:cNvPr id="69635" name="Rectangle 3"/>
          <p:cNvSpPr>
            <a:spLocks noGrp="1" noChangeArrowheads="1"/>
          </p:cNvSpPr>
          <p:nvPr>
            <p:ph idx="1"/>
          </p:nvPr>
        </p:nvSpPr>
        <p:spPr>
          <a:xfrm>
            <a:off x="863125" y="1812324"/>
            <a:ext cx="7967366" cy="4364638"/>
          </a:xfrm>
        </p:spPr>
        <p:txBody>
          <a:bodyPr>
            <a:normAutofit/>
          </a:bodyPr>
          <a:lstStyle/>
          <a:p>
            <a:r>
              <a:rPr lang="en-US" sz="2400" b="1" dirty="0">
                <a:latin typeface="Cambria" panose="02040503050406030204" pitchFamily="18" charset="0"/>
              </a:rPr>
              <a:t>There are four categories of large biological molecules found in all living creatures:</a:t>
            </a:r>
          </a:p>
          <a:p>
            <a:pPr marL="971550" lvl="1" indent="-514350">
              <a:buFont typeface="+mj-lt"/>
              <a:buAutoNum type="arabicPeriod"/>
            </a:pPr>
            <a:r>
              <a:rPr lang="en-US" sz="3600" b="1" dirty="0">
                <a:latin typeface="Cambria" panose="02040503050406030204" pitchFamily="18" charset="0"/>
              </a:rPr>
              <a:t>carbohydrates,</a:t>
            </a:r>
          </a:p>
          <a:p>
            <a:pPr marL="971550" lvl="1" indent="-514350">
              <a:buFont typeface="+mj-lt"/>
              <a:buAutoNum type="arabicPeriod"/>
            </a:pPr>
            <a:r>
              <a:rPr lang="en-US" sz="3600" b="1" dirty="0">
                <a:latin typeface="Cambria" panose="02040503050406030204" pitchFamily="18" charset="0"/>
              </a:rPr>
              <a:t>lipids,</a:t>
            </a:r>
          </a:p>
          <a:p>
            <a:pPr marL="971550" lvl="1" indent="-514350">
              <a:buFont typeface="+mj-lt"/>
              <a:buAutoNum type="arabicPeriod"/>
            </a:pPr>
            <a:r>
              <a:rPr lang="en-US" sz="3600" b="1" dirty="0">
                <a:latin typeface="Cambria" panose="02040503050406030204" pitchFamily="18" charset="0"/>
              </a:rPr>
              <a:t>proteins, and</a:t>
            </a:r>
          </a:p>
          <a:p>
            <a:pPr marL="971550" lvl="1" indent="-514350">
              <a:buFont typeface="+mj-lt"/>
              <a:buAutoNum type="arabicPeriod"/>
            </a:pPr>
            <a:r>
              <a:rPr lang="en-US" sz="3600" b="1" dirty="0">
                <a:latin typeface="Cambria" panose="02040503050406030204" pitchFamily="18" charset="0"/>
              </a:rPr>
              <a:t>nucleic acids.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26393" y="514350"/>
            <a:ext cx="8104098" cy="577035"/>
          </a:xfrm>
        </p:spPr>
        <p:txBody>
          <a:bodyPr/>
          <a:lstStyle/>
          <a:p>
            <a:r>
              <a:rPr lang="en-US" sz="4000" dirty="0">
                <a:solidFill>
                  <a:srgbClr val="FF0000"/>
                </a:solidFill>
                <a:latin typeface="Cambria" panose="02040503050406030204" pitchFamily="18" charset="0"/>
              </a:rPr>
              <a:t>Carbohydrates</a:t>
            </a:r>
            <a:r>
              <a:rPr lang="zh-CN" altLang="en-US" sz="2000" dirty="0">
                <a:solidFill>
                  <a:srgbClr val="FF0000"/>
                </a:solidFill>
                <a:latin typeface="楷体" panose="02010609060101010101" pitchFamily="49" charset="-122"/>
                <a:ea typeface="楷体" panose="02010609060101010101" pitchFamily="49" charset="-122"/>
              </a:rPr>
              <a:t>（碳水化合物）</a:t>
            </a:r>
            <a:endParaRPr lang="en-US" sz="4000" dirty="0">
              <a:solidFill>
                <a:srgbClr val="FF0000"/>
              </a:solidFill>
              <a:latin typeface="楷体" panose="02010609060101010101" pitchFamily="49" charset="-122"/>
              <a:ea typeface="楷体" panose="02010609060101010101" pitchFamily="49" charset="-122"/>
            </a:endParaRPr>
          </a:p>
        </p:txBody>
      </p:sp>
      <p:sp>
        <p:nvSpPr>
          <p:cNvPr id="71683" name="Rectangle 3"/>
          <p:cNvSpPr>
            <a:spLocks noGrp="1" noChangeArrowheads="1"/>
          </p:cNvSpPr>
          <p:nvPr>
            <p:ph idx="1"/>
          </p:nvPr>
        </p:nvSpPr>
        <p:spPr>
          <a:xfrm>
            <a:off x="841722" y="1740683"/>
            <a:ext cx="7690986" cy="4625749"/>
          </a:xfrm>
        </p:spPr>
        <p:txBody>
          <a:bodyPr/>
          <a:lstStyle/>
          <a:p>
            <a:r>
              <a:rPr lang="en-US" b="1" dirty="0">
                <a:solidFill>
                  <a:srgbClr val="FF0000"/>
                </a:solidFill>
                <a:latin typeface="Cambria" panose="02040503050406030204" pitchFamily="18" charset="0"/>
              </a:rPr>
              <a:t>Carbohydrates</a:t>
            </a:r>
            <a:r>
              <a:rPr lang="en-US" b="1" dirty="0">
                <a:latin typeface="Cambria" panose="02040503050406030204" pitchFamily="18" charset="0"/>
              </a:rPr>
              <a:t> include sugars and polymers of sugar. Examples are</a:t>
            </a:r>
          </a:p>
          <a:p>
            <a:pPr lvl="1"/>
            <a:r>
              <a:rPr lang="en-US" b="1" dirty="0">
                <a:latin typeface="Cambria" panose="02040503050406030204" pitchFamily="18" charset="0"/>
              </a:rPr>
              <a:t>small sugar molecules in soft drinks and</a:t>
            </a:r>
          </a:p>
          <a:p>
            <a:pPr lvl="1"/>
            <a:r>
              <a:rPr lang="en-US" b="1" dirty="0">
                <a:latin typeface="Cambria" panose="02040503050406030204" pitchFamily="18" charset="0"/>
              </a:rPr>
              <a:t>long starch molecules in spaghetti and bread.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91935" y="585386"/>
            <a:ext cx="8038555" cy="650514"/>
          </a:xfrm>
        </p:spPr>
        <p:txBody>
          <a:bodyPr/>
          <a:lstStyle/>
          <a:p>
            <a:r>
              <a:rPr lang="en-US" sz="4000" dirty="0">
                <a:solidFill>
                  <a:srgbClr val="FF0000"/>
                </a:solidFill>
                <a:latin typeface="Cambria" panose="02040503050406030204" pitchFamily="18" charset="0"/>
              </a:rPr>
              <a:t>Carbohydrates</a:t>
            </a:r>
          </a:p>
        </p:txBody>
      </p:sp>
      <p:sp>
        <p:nvSpPr>
          <p:cNvPr id="71683" name="Rectangle 3"/>
          <p:cNvSpPr>
            <a:spLocks noGrp="1" noChangeArrowheads="1"/>
          </p:cNvSpPr>
          <p:nvPr>
            <p:ph idx="1"/>
          </p:nvPr>
        </p:nvSpPr>
        <p:spPr>
          <a:xfrm>
            <a:off x="873211" y="1647567"/>
            <a:ext cx="7751805" cy="4529395"/>
          </a:xfrm>
        </p:spPr>
        <p:txBody>
          <a:bodyPr/>
          <a:lstStyle/>
          <a:p>
            <a:r>
              <a:rPr lang="en-US" b="1" dirty="0">
                <a:latin typeface="Cambria" panose="02040503050406030204" pitchFamily="18" charset="0"/>
              </a:rPr>
              <a:t>In animals, carbohydrates are</a:t>
            </a:r>
          </a:p>
          <a:p>
            <a:pPr lvl="1"/>
            <a:r>
              <a:rPr lang="en-US" b="1" dirty="0">
                <a:latin typeface="Cambria" panose="02040503050406030204" pitchFamily="18" charset="0"/>
              </a:rPr>
              <a:t>a primary source of dietary energy and</a:t>
            </a:r>
          </a:p>
          <a:p>
            <a:pPr lvl="1"/>
            <a:r>
              <a:rPr lang="en-US" b="1" dirty="0">
                <a:latin typeface="Cambria" panose="02040503050406030204" pitchFamily="18" charset="0"/>
              </a:rPr>
              <a:t>raw material for manufacturing other kinds of organic compounds.</a:t>
            </a:r>
          </a:p>
          <a:p>
            <a:r>
              <a:rPr lang="en-US" b="1" dirty="0">
                <a:latin typeface="Cambria" panose="02040503050406030204" pitchFamily="18" charset="0"/>
              </a:rPr>
              <a:t>In plants, carbohydrates serve as a building material for much of the plant body.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20396" y="617281"/>
            <a:ext cx="8010095" cy="585199"/>
          </a:xfrm>
        </p:spPr>
        <p:txBody>
          <a:bodyPr/>
          <a:lstStyle/>
          <a:p>
            <a:r>
              <a:rPr lang="en-US" sz="4000" dirty="0">
                <a:solidFill>
                  <a:srgbClr val="FF0000"/>
                </a:solidFill>
                <a:latin typeface="Cambria" panose="02040503050406030204" pitchFamily="18" charset="0"/>
              </a:rPr>
              <a:t>Monosaccharides</a:t>
            </a:r>
            <a:r>
              <a:rPr lang="zh-CN" altLang="en-US" sz="2000" dirty="0">
                <a:solidFill>
                  <a:srgbClr val="FF0000"/>
                </a:solidFill>
                <a:latin typeface="楷体" panose="02010609060101010101" pitchFamily="49" charset="-122"/>
                <a:ea typeface="楷体" panose="02010609060101010101" pitchFamily="49" charset="-122"/>
              </a:rPr>
              <a:t>（单糖）</a:t>
            </a:r>
            <a:endParaRPr lang="en-US" sz="4000" dirty="0">
              <a:solidFill>
                <a:srgbClr val="FF0000"/>
              </a:solidFill>
              <a:latin typeface="楷体" panose="02010609060101010101" pitchFamily="49" charset="-122"/>
              <a:ea typeface="楷体" panose="02010609060101010101" pitchFamily="49" charset="-122"/>
            </a:endParaRPr>
          </a:p>
        </p:txBody>
      </p:sp>
      <p:sp>
        <p:nvSpPr>
          <p:cNvPr id="73731" name="Rectangle 3"/>
          <p:cNvSpPr>
            <a:spLocks noGrp="1" noChangeArrowheads="1"/>
          </p:cNvSpPr>
          <p:nvPr>
            <p:ph idx="1"/>
          </p:nvPr>
        </p:nvSpPr>
        <p:spPr>
          <a:xfrm>
            <a:off x="820396" y="1624693"/>
            <a:ext cx="7433918" cy="4552270"/>
          </a:xfrm>
        </p:spPr>
        <p:txBody>
          <a:bodyPr/>
          <a:lstStyle/>
          <a:p>
            <a:r>
              <a:rPr lang="en-US" b="1" dirty="0" err="1">
                <a:solidFill>
                  <a:srgbClr val="FF0000"/>
                </a:solidFill>
                <a:latin typeface="Cambria" panose="02040503050406030204" pitchFamily="18" charset="0"/>
              </a:rPr>
              <a:t>Monosaccharides</a:t>
            </a:r>
            <a:endParaRPr lang="en-US" b="1" dirty="0">
              <a:solidFill>
                <a:srgbClr val="FF0000"/>
              </a:solidFill>
              <a:latin typeface="Cambria" panose="02040503050406030204" pitchFamily="18" charset="0"/>
            </a:endParaRPr>
          </a:p>
          <a:p>
            <a:pPr lvl="1"/>
            <a:r>
              <a:rPr lang="en-US" b="1" dirty="0">
                <a:latin typeface="Cambria" panose="02040503050406030204" pitchFamily="18" charset="0"/>
              </a:rPr>
              <a:t>are the monomers of carbohydrates and</a:t>
            </a:r>
          </a:p>
          <a:p>
            <a:pPr lvl="1"/>
            <a:r>
              <a:rPr lang="en-US" b="1" dirty="0">
                <a:latin typeface="Cambria" panose="02040503050406030204" pitchFamily="18" charset="0"/>
              </a:rPr>
              <a:t>cannot be broken down into smaller sugars.</a:t>
            </a:r>
          </a:p>
          <a:p>
            <a:r>
              <a:rPr lang="en-US" b="1" dirty="0">
                <a:latin typeface="Cambria" panose="02040503050406030204" pitchFamily="18" charset="0"/>
              </a:rPr>
              <a:t>Common examples are </a:t>
            </a:r>
            <a:r>
              <a:rPr lang="en-US" b="1" dirty="0">
                <a:solidFill>
                  <a:srgbClr val="FF0000"/>
                </a:solidFill>
                <a:latin typeface="Cambria" panose="02040503050406030204" pitchFamily="18" charset="0"/>
              </a:rPr>
              <a:t>glucose</a:t>
            </a:r>
            <a:r>
              <a:rPr lang="zh-CN" altLang="en-US" sz="2000" b="1" dirty="0">
                <a:solidFill>
                  <a:srgbClr val="FF0000"/>
                </a:solidFill>
                <a:latin typeface="楷体" panose="02010609060101010101" pitchFamily="49" charset="-122"/>
                <a:ea typeface="楷体" panose="02010609060101010101" pitchFamily="49" charset="-122"/>
              </a:rPr>
              <a:t>（葡萄糖）</a:t>
            </a:r>
            <a:r>
              <a:rPr lang="en-US" b="1" dirty="0">
                <a:solidFill>
                  <a:srgbClr val="FF0000"/>
                </a:solidFill>
                <a:latin typeface="Cambria" panose="02040503050406030204" pitchFamily="18" charset="0"/>
              </a:rPr>
              <a:t> </a:t>
            </a:r>
            <a:r>
              <a:rPr lang="en-US" b="1" dirty="0">
                <a:latin typeface="Cambria" panose="02040503050406030204" pitchFamily="18" charset="0"/>
              </a:rPr>
              <a:t>in sports drinks and </a:t>
            </a:r>
            <a:r>
              <a:rPr lang="en-US" b="1" dirty="0">
                <a:solidFill>
                  <a:srgbClr val="FF0000"/>
                </a:solidFill>
                <a:latin typeface="Cambria" panose="02040503050406030204" pitchFamily="18" charset="0"/>
              </a:rPr>
              <a:t>fructose</a:t>
            </a:r>
            <a:r>
              <a:rPr lang="zh-CN" altLang="en-US" sz="2000" b="1" dirty="0">
                <a:solidFill>
                  <a:srgbClr val="FF0000"/>
                </a:solidFill>
                <a:latin typeface="楷体" panose="02010609060101010101" pitchFamily="49" charset="-122"/>
                <a:ea typeface="楷体" panose="02010609060101010101" pitchFamily="49" charset="-122"/>
              </a:rPr>
              <a:t>（果糖）</a:t>
            </a:r>
            <a:r>
              <a:rPr lang="en-US" b="1" dirty="0">
                <a:latin typeface="Cambria" panose="02040503050406030204" pitchFamily="18" charset="0"/>
              </a:rPr>
              <a:t> found in fruit.</a:t>
            </a:r>
          </a:p>
          <a:p>
            <a:pPr lvl="1"/>
            <a:r>
              <a:rPr lang="en-US" b="1" dirty="0">
                <a:latin typeface="Cambria" panose="02040503050406030204" pitchFamily="18" charset="0"/>
              </a:rPr>
              <a:t>Both of these simple sugars are </a:t>
            </a:r>
            <a:r>
              <a:rPr lang="en-US" b="1" dirty="0" smtClean="0">
                <a:latin typeface="Cambria" panose="02040503050406030204" pitchFamily="18" charset="0"/>
              </a:rPr>
              <a:t>also found </a:t>
            </a:r>
            <a:r>
              <a:rPr lang="en-US" b="1" dirty="0">
                <a:latin typeface="Cambria" panose="02040503050406030204" pitchFamily="18" charset="0"/>
              </a:rPr>
              <a:t>in honey.</a:t>
            </a:r>
          </a:p>
        </p:txBody>
      </p:sp>
      <p:sp>
        <p:nvSpPr>
          <p:cNvPr id="2" name="TextBox 1"/>
          <p:cNvSpPr txBox="1"/>
          <p:nvPr/>
        </p:nvSpPr>
        <p:spPr>
          <a:xfrm>
            <a:off x="1000461" y="6002767"/>
            <a:ext cx="2435282" cy="461665"/>
          </a:xfrm>
          <a:prstGeom prst="rect">
            <a:avLst/>
          </a:prstGeom>
          <a:noFill/>
        </p:spPr>
        <p:txBody>
          <a:bodyPr wrap="none" rtlCol="0">
            <a:spAutoFit/>
          </a:bodyPr>
          <a:lstStyle/>
          <a:p>
            <a:r>
              <a:rPr lang="en-US" dirty="0" err="1" smtClean="0">
                <a:solidFill>
                  <a:srgbClr val="FF0000"/>
                </a:solidFill>
              </a:rPr>
              <a:t>Sacchar</a:t>
            </a:r>
            <a:r>
              <a:rPr lang="en-US" dirty="0" smtClean="0">
                <a:solidFill>
                  <a:srgbClr val="FF0000"/>
                </a:solidFill>
              </a:rPr>
              <a:t> = sugar</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4-03_05_Monosaccharides-L.jpg" descr="C:\Documents and Settings\rajesh\Desktop\PPT\Campbel Chapter-03\03_Labeled_Images\14-03_05_Monosaccharides-L.jpg"/>
          <p:cNvPicPr>
            <a:picLocks noChangeAspect="1"/>
          </p:cNvPicPr>
          <p:nvPr/>
        </p:nvPicPr>
        <p:blipFill>
          <a:blip r:embed="rId3" r:link="rId4"/>
          <a:stretch>
            <a:fillRect/>
          </a:stretch>
        </p:blipFill>
        <p:spPr>
          <a:xfrm>
            <a:off x="1853183" y="204216"/>
            <a:ext cx="5437632" cy="6449568"/>
          </a:xfrm>
          <a:prstGeom prst="rect">
            <a:avLst/>
          </a:prstGeom>
        </p:spPr>
      </p:pic>
      <p:sp>
        <p:nvSpPr>
          <p:cNvPr id="14" name="TextBox 78"/>
          <p:cNvSpPr txBox="1">
            <a:spLocks noChangeArrowheads="1"/>
          </p:cNvSpPr>
          <p:nvPr/>
        </p:nvSpPr>
        <p:spPr bwMode="auto">
          <a:xfrm>
            <a:off x="3341847" y="2779238"/>
            <a:ext cx="705321"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0000"/>
                </a:solidFill>
                <a:latin typeface="Arial"/>
                <a:ea typeface="ＭＳ Ｐゴシック" charset="0"/>
              </a:rPr>
              <a:t>Glucose</a:t>
            </a:r>
          </a:p>
        </p:txBody>
      </p:sp>
      <p:sp>
        <p:nvSpPr>
          <p:cNvPr id="15" name="TextBox 14"/>
          <p:cNvSpPr txBox="1"/>
          <p:nvPr/>
        </p:nvSpPr>
        <p:spPr>
          <a:xfrm>
            <a:off x="3255327" y="2997517"/>
            <a:ext cx="668453"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C</a:t>
            </a:r>
            <a:r>
              <a:rPr lang="en-US" sz="1400" b="1" baseline="-25000" dirty="0">
                <a:solidFill>
                  <a:srgbClr val="000000"/>
                </a:solidFill>
                <a:latin typeface="Arial"/>
                <a:ea typeface="ＭＳ Ｐゴシック" charset="0"/>
              </a:rPr>
              <a:t>6</a:t>
            </a:r>
            <a:r>
              <a:rPr lang="en-US" sz="1400" b="1" dirty="0">
                <a:solidFill>
                  <a:srgbClr val="000000"/>
                </a:solidFill>
                <a:latin typeface="Arial"/>
                <a:ea typeface="ＭＳ Ｐゴシック" charset="0"/>
              </a:rPr>
              <a:t>H</a:t>
            </a:r>
            <a:r>
              <a:rPr lang="en-US" sz="1400" b="1" baseline="-25000" dirty="0">
                <a:solidFill>
                  <a:srgbClr val="000000"/>
                </a:solidFill>
                <a:latin typeface="Arial"/>
                <a:ea typeface="ＭＳ Ｐゴシック" charset="0"/>
              </a:rPr>
              <a:t>12</a:t>
            </a:r>
            <a:r>
              <a:rPr lang="en-US" sz="1400" b="1" dirty="0">
                <a:solidFill>
                  <a:srgbClr val="000000"/>
                </a:solidFill>
                <a:latin typeface="Arial"/>
                <a:ea typeface="ＭＳ Ｐゴシック" charset="0"/>
              </a:rPr>
              <a:t>O</a:t>
            </a:r>
            <a:r>
              <a:rPr lang="en-US" sz="1400" b="1" baseline="-25000" dirty="0">
                <a:solidFill>
                  <a:srgbClr val="000000"/>
                </a:solidFill>
                <a:latin typeface="Arial"/>
                <a:ea typeface="ＭＳ Ｐゴシック" charset="0"/>
              </a:rPr>
              <a:t>6</a:t>
            </a:r>
          </a:p>
        </p:txBody>
      </p:sp>
      <p:sp>
        <p:nvSpPr>
          <p:cNvPr id="16" name="TextBox 80"/>
          <p:cNvSpPr txBox="1">
            <a:spLocks noChangeArrowheads="1"/>
          </p:cNvSpPr>
          <p:nvPr/>
        </p:nvSpPr>
        <p:spPr bwMode="auto">
          <a:xfrm>
            <a:off x="5076190" y="2776858"/>
            <a:ext cx="755015"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0000"/>
                </a:solidFill>
                <a:latin typeface="Arial"/>
                <a:ea typeface="ＭＳ Ｐゴシック" charset="0"/>
              </a:rPr>
              <a:t>Fructose</a:t>
            </a:r>
          </a:p>
        </p:txBody>
      </p:sp>
      <p:sp>
        <p:nvSpPr>
          <p:cNvPr id="17" name="TextBox 16"/>
          <p:cNvSpPr txBox="1"/>
          <p:nvPr/>
        </p:nvSpPr>
        <p:spPr>
          <a:xfrm>
            <a:off x="5180966" y="2990374"/>
            <a:ext cx="668453"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000000"/>
                </a:solidFill>
                <a:latin typeface="Arial"/>
                <a:ea typeface="ＭＳ Ｐゴシック" charset="0"/>
              </a:rPr>
              <a:t>C</a:t>
            </a:r>
            <a:r>
              <a:rPr lang="en-US" sz="1400" b="1" baseline="-25000" dirty="0">
                <a:solidFill>
                  <a:srgbClr val="000000"/>
                </a:solidFill>
                <a:latin typeface="Arial"/>
                <a:ea typeface="ＭＳ Ｐゴシック" charset="0"/>
              </a:rPr>
              <a:t>6</a:t>
            </a:r>
            <a:r>
              <a:rPr lang="en-US" sz="1400" b="1" dirty="0">
                <a:solidFill>
                  <a:srgbClr val="000000"/>
                </a:solidFill>
                <a:latin typeface="Arial"/>
                <a:ea typeface="ＭＳ Ｐゴシック" charset="0"/>
              </a:rPr>
              <a:t>H</a:t>
            </a:r>
            <a:r>
              <a:rPr lang="en-US" sz="1400" b="1" baseline="-25000" dirty="0">
                <a:solidFill>
                  <a:srgbClr val="000000"/>
                </a:solidFill>
                <a:latin typeface="Arial"/>
                <a:ea typeface="ＭＳ Ｐゴシック" charset="0"/>
              </a:rPr>
              <a:t>12</a:t>
            </a:r>
            <a:r>
              <a:rPr lang="en-US" sz="1400" b="1" dirty="0">
                <a:solidFill>
                  <a:srgbClr val="000000"/>
                </a:solidFill>
                <a:latin typeface="Arial"/>
                <a:ea typeface="ＭＳ Ｐゴシック" charset="0"/>
              </a:rPr>
              <a:t>O</a:t>
            </a:r>
            <a:r>
              <a:rPr lang="en-US" sz="1400" b="1" baseline="-25000" dirty="0">
                <a:solidFill>
                  <a:srgbClr val="000000"/>
                </a:solidFill>
                <a:latin typeface="Arial"/>
                <a:ea typeface="ＭＳ Ｐゴシック" charset="0"/>
              </a:rPr>
              <a:t>6</a:t>
            </a:r>
          </a:p>
        </p:txBody>
      </p:sp>
      <p:sp>
        <p:nvSpPr>
          <p:cNvPr id="18" name="TextBox 82"/>
          <p:cNvSpPr txBox="1">
            <a:spLocks noChangeArrowheads="1"/>
          </p:cNvSpPr>
          <p:nvPr/>
        </p:nvSpPr>
        <p:spPr bwMode="auto">
          <a:xfrm>
            <a:off x="2913225" y="3378518"/>
            <a:ext cx="3332644" cy="430887"/>
          </a:xfrm>
          <a:prstGeom prst="rect">
            <a:avLst/>
          </a:prstGeom>
          <a:noFill/>
          <a:ln w="9525">
            <a:noFill/>
            <a:miter lim="800000"/>
            <a:headEnd/>
            <a:tailEnd/>
          </a:ln>
        </p:spPr>
        <p:txBody>
          <a:bodyPr wrap="none" lIns="0" tIns="0" rIns="0" bIns="0">
            <a:spAutoFit/>
          </a:bodyPr>
          <a:lstStyle/>
          <a:p>
            <a:pPr algn="ctr" eaLnBrk="0" hangingPunct="0"/>
            <a:r>
              <a:rPr lang="en-US" sz="1400" b="1" dirty="0">
                <a:solidFill>
                  <a:srgbClr val="000000"/>
                </a:solidFill>
                <a:latin typeface="Arial"/>
                <a:ea typeface="ＭＳ Ｐゴシック" charset="0"/>
              </a:rPr>
              <a:t>Isomers</a:t>
            </a:r>
          </a:p>
          <a:p>
            <a:pPr eaLnBrk="0" hangingPunct="0"/>
            <a:r>
              <a:rPr lang="en-US" sz="1400" b="1" dirty="0">
                <a:solidFill>
                  <a:srgbClr val="000000"/>
                </a:solidFill>
                <a:latin typeface="Arial"/>
                <a:ea typeface="ＭＳ Ｐゴシック" charset="0"/>
              </a:rPr>
              <a:t>(same formula, different arrangements)</a:t>
            </a:r>
          </a:p>
        </p:txBody>
      </p:sp>
      <p:sp>
        <p:nvSpPr>
          <p:cNvPr id="19" name="Freeform 18"/>
          <p:cNvSpPr/>
          <p:nvPr/>
        </p:nvSpPr>
        <p:spPr bwMode="auto">
          <a:xfrm>
            <a:off x="3928290" y="3117056"/>
            <a:ext cx="1252678" cy="300040"/>
          </a:xfrm>
          <a:custGeom>
            <a:avLst/>
            <a:gdLst>
              <a:gd name="connsiteX0" fmla="*/ 0 w 971550"/>
              <a:gd name="connsiteY0" fmla="*/ 11906 h 142875"/>
              <a:gd name="connsiteX1" fmla="*/ 459582 w 971550"/>
              <a:gd name="connsiteY1" fmla="*/ 142875 h 142875"/>
              <a:gd name="connsiteX2" fmla="*/ 971550 w 971550"/>
              <a:gd name="connsiteY2" fmla="*/ 0 h 142875"/>
            </a:gdLst>
            <a:ahLst/>
            <a:cxnLst>
              <a:cxn ang="0">
                <a:pos x="connsiteX0" y="connsiteY0"/>
              </a:cxn>
              <a:cxn ang="0">
                <a:pos x="connsiteX1" y="connsiteY1"/>
              </a:cxn>
              <a:cxn ang="0">
                <a:pos x="connsiteX2" y="connsiteY2"/>
              </a:cxn>
            </a:cxnLst>
            <a:rect l="l" t="t" r="r" b="b"/>
            <a:pathLst>
              <a:path w="971550" h="142875">
                <a:moveTo>
                  <a:pt x="0" y="11906"/>
                </a:moveTo>
                <a:lnTo>
                  <a:pt x="459582" y="142875"/>
                </a:lnTo>
                <a:lnTo>
                  <a:pt x="971550" y="0"/>
                </a:lnTo>
              </a:path>
            </a:pathLst>
          </a:custGeom>
          <a:noFill/>
          <a:ln w="12700" cap="flat" cmpd="sng" algn="ctr">
            <a:solidFill>
              <a:schemeClr val="tx1"/>
            </a:solidFill>
            <a:prstDash val="solid"/>
            <a:miter lim="800000"/>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Times" pitchFamily="84" charset="0"/>
              <a:ea typeface="ＭＳ Ｐゴシック"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947351" y="449036"/>
            <a:ext cx="7883139" cy="642349"/>
          </a:xfrm>
        </p:spPr>
        <p:txBody>
          <a:bodyPr/>
          <a:lstStyle/>
          <a:p>
            <a:r>
              <a:rPr lang="en-US" sz="4000" dirty="0" err="1">
                <a:solidFill>
                  <a:srgbClr val="FF0000"/>
                </a:solidFill>
                <a:latin typeface="Cambria" panose="02040503050406030204" pitchFamily="18" charset="0"/>
              </a:rPr>
              <a:t>Monosaccharides</a:t>
            </a:r>
            <a:endParaRPr lang="en-US" sz="4000" dirty="0">
              <a:solidFill>
                <a:srgbClr val="FF0000"/>
              </a:solidFill>
              <a:latin typeface="Cambria" panose="02040503050406030204" pitchFamily="18" charset="0"/>
            </a:endParaRPr>
          </a:p>
        </p:txBody>
      </p:sp>
      <p:sp>
        <p:nvSpPr>
          <p:cNvPr id="75779" name="Rectangle 3"/>
          <p:cNvSpPr>
            <a:spLocks noGrp="1" noChangeArrowheads="1"/>
          </p:cNvSpPr>
          <p:nvPr>
            <p:ph idx="1"/>
          </p:nvPr>
        </p:nvSpPr>
        <p:spPr>
          <a:xfrm>
            <a:off x="864973" y="1420585"/>
            <a:ext cx="7965518" cy="4756377"/>
          </a:xfrm>
        </p:spPr>
        <p:txBody>
          <a:bodyPr/>
          <a:lstStyle/>
          <a:p>
            <a:r>
              <a:rPr lang="en-US" b="1" dirty="0">
                <a:latin typeface="Cambria" panose="02040503050406030204" pitchFamily="18" charset="0"/>
              </a:rPr>
              <a:t>Glucose and fructose are </a:t>
            </a:r>
            <a:r>
              <a:rPr lang="en-US" b="1" dirty="0">
                <a:solidFill>
                  <a:srgbClr val="FF0000"/>
                </a:solidFill>
                <a:latin typeface="Cambria" panose="02040503050406030204" pitchFamily="18" charset="0"/>
              </a:rPr>
              <a:t>isomers</a:t>
            </a:r>
            <a:r>
              <a:rPr lang="zh-CN" altLang="en-US" sz="2000" b="1" dirty="0">
                <a:solidFill>
                  <a:srgbClr val="FF0000"/>
                </a:solidFill>
                <a:latin typeface="楷体" panose="02010609060101010101" pitchFamily="49" charset="-122"/>
                <a:ea typeface="楷体" panose="02010609060101010101" pitchFamily="49" charset="-122"/>
              </a:rPr>
              <a:t>（同分异构体）</a:t>
            </a:r>
            <a:r>
              <a:rPr lang="en-US" b="1" dirty="0">
                <a:latin typeface="Cambria" panose="02040503050406030204" pitchFamily="18" charset="0"/>
              </a:rPr>
              <a:t>, molecules that have the same molecular formula but different structures.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L-Dopa</a:t>
            </a:r>
          </a:p>
        </p:txBody>
      </p:sp>
      <p:pic>
        <p:nvPicPr>
          <p:cNvPr id="4" name="03_05L_Dopa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855933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67369" y="513314"/>
            <a:ext cx="8152855" cy="656459"/>
          </a:xfrm>
        </p:spPr>
        <p:txBody>
          <a:bodyPr/>
          <a:lstStyle/>
          <a:p>
            <a:r>
              <a:rPr lang="en-US" sz="3600" dirty="0">
                <a:solidFill>
                  <a:srgbClr val="C39150"/>
                </a:solidFill>
                <a:latin typeface="Cambria" panose="02040503050406030204" pitchFamily="18" charset="0"/>
              </a:rPr>
              <a:t>Biology and Society: Got Lactose?</a:t>
            </a:r>
          </a:p>
        </p:txBody>
      </p:sp>
      <p:sp>
        <p:nvSpPr>
          <p:cNvPr id="20483" name="Rectangle 3"/>
          <p:cNvSpPr>
            <a:spLocks noGrp="1" noChangeArrowheads="1"/>
          </p:cNvSpPr>
          <p:nvPr>
            <p:ph idx="1"/>
          </p:nvPr>
        </p:nvSpPr>
        <p:spPr>
          <a:xfrm>
            <a:off x="767369" y="1511497"/>
            <a:ext cx="7772400" cy="3166979"/>
          </a:xfrm>
        </p:spPr>
        <p:txBody>
          <a:bodyPr>
            <a:normAutofit/>
          </a:bodyPr>
          <a:lstStyle/>
          <a:p>
            <a:r>
              <a:rPr lang="en-US" sz="2400" b="1" dirty="0">
                <a:latin typeface="Cambria" panose="02040503050406030204" pitchFamily="18" charset="0"/>
              </a:rPr>
              <a:t>Lactose is the main sugar found in milk.</a:t>
            </a:r>
          </a:p>
          <a:p>
            <a:r>
              <a:rPr lang="en-US" sz="2400" b="1" dirty="0">
                <a:latin typeface="Cambria" panose="02040503050406030204" pitchFamily="18" charset="0"/>
              </a:rPr>
              <a:t>Lactose intolerance is the inability to properly digest lactose.</a:t>
            </a:r>
          </a:p>
          <a:p>
            <a:pPr lvl="1"/>
            <a:r>
              <a:rPr lang="en-US" sz="2400" b="1" dirty="0">
                <a:latin typeface="Cambria" panose="02040503050406030204" pitchFamily="18" charset="0"/>
              </a:rPr>
              <a:t>Instead of lactose being broken down and absorbed in the small intestine</a:t>
            </a:r>
            <a:r>
              <a:rPr lang="zh-CN" altLang="en-US" sz="2000" b="1" dirty="0">
                <a:latin typeface="楷体" panose="02010609060101010101" pitchFamily="49" charset="-122"/>
                <a:ea typeface="楷体" panose="02010609060101010101" pitchFamily="49" charset="-122"/>
              </a:rPr>
              <a:t>（小肠）</a:t>
            </a:r>
            <a:r>
              <a:rPr lang="en-US" sz="2400" b="1" dirty="0">
                <a:latin typeface="Cambria" panose="02040503050406030204" pitchFamily="18" charset="0"/>
              </a:rPr>
              <a:t>, lactose is broken down by bacteria in the large intestine, producing gas and discomfort.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996" y="4440195"/>
            <a:ext cx="3418702" cy="2264537"/>
          </a:xfrm>
          <a:prstGeom prst="rect">
            <a:avLst/>
          </a:prstGeom>
        </p:spPr>
      </p:pic>
      <p:sp>
        <p:nvSpPr>
          <p:cNvPr id="3" name="TextBox 2"/>
          <p:cNvSpPr txBox="1"/>
          <p:nvPr/>
        </p:nvSpPr>
        <p:spPr>
          <a:xfrm>
            <a:off x="2584334" y="5249297"/>
            <a:ext cx="1784591" cy="646331"/>
          </a:xfrm>
          <a:prstGeom prst="rect">
            <a:avLst/>
          </a:prstGeom>
          <a:noFill/>
        </p:spPr>
        <p:txBody>
          <a:bodyPr wrap="none" rtlCol="0">
            <a:spAutoFit/>
          </a:bodyPr>
          <a:lstStyle/>
          <a:p>
            <a:r>
              <a:rPr lang="en-US" altLang="zh-CN" sz="3600" b="1" dirty="0">
                <a:solidFill>
                  <a:srgbClr val="FF0000"/>
                </a:solidFill>
                <a:latin typeface="Cambria" panose="02040503050406030204" pitchFamily="18" charset="0"/>
              </a:rPr>
              <a:t>Lactose</a:t>
            </a:r>
            <a:endParaRPr lang="zh-CN" altLang="en-US" sz="3600" b="1" dirty="0">
              <a:solidFill>
                <a:srgbClr val="FF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Isomers</a:t>
            </a:r>
          </a:p>
        </p:txBody>
      </p:sp>
      <p:pic>
        <p:nvPicPr>
          <p:cNvPr id="4" name="03_05Isomer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66458"/>
            <a:ext cx="6096000" cy="4572000"/>
          </a:xfrm>
          <a:prstGeom prst="rect">
            <a:avLst/>
          </a:prstGeom>
        </p:spPr>
      </p:pic>
      <p:sp>
        <p:nvSpPr>
          <p:cNvPr id="3" name="TextBox 2"/>
          <p:cNvSpPr txBox="1"/>
          <p:nvPr/>
        </p:nvSpPr>
        <p:spPr>
          <a:xfrm>
            <a:off x="318655" y="2111433"/>
            <a:ext cx="1205345"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结构异构</a:t>
            </a:r>
          </a:p>
        </p:txBody>
      </p:sp>
      <p:sp>
        <p:nvSpPr>
          <p:cNvPr id="6" name="TextBox 5"/>
          <p:cNvSpPr txBox="1"/>
          <p:nvPr/>
        </p:nvSpPr>
        <p:spPr>
          <a:xfrm>
            <a:off x="318655" y="3331536"/>
            <a:ext cx="1205345"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几何异构</a:t>
            </a:r>
          </a:p>
        </p:txBody>
      </p:sp>
      <p:sp>
        <p:nvSpPr>
          <p:cNvPr id="7" name="TextBox 6"/>
          <p:cNvSpPr txBox="1"/>
          <p:nvPr/>
        </p:nvSpPr>
        <p:spPr>
          <a:xfrm>
            <a:off x="318655" y="4693920"/>
            <a:ext cx="1205345"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对映异构</a:t>
            </a:r>
          </a:p>
        </p:txBody>
      </p:sp>
      <p:sp>
        <p:nvSpPr>
          <p:cNvPr id="8" name="Rectangle 7"/>
          <p:cNvSpPr/>
          <p:nvPr/>
        </p:nvSpPr>
        <p:spPr>
          <a:xfrm>
            <a:off x="41920" y="3733027"/>
            <a:ext cx="1758815" cy="338554"/>
          </a:xfrm>
          <a:prstGeom prst="rect">
            <a:avLst/>
          </a:prstGeom>
        </p:spPr>
        <p:txBody>
          <a:bodyPr wrap="none">
            <a:spAutoFit/>
          </a:bodyPr>
          <a:lstStyle/>
          <a:p>
            <a:r>
              <a:rPr lang="en-US" sz="1600" dirty="0" smtClean="0">
                <a:solidFill>
                  <a:srgbClr val="21242C"/>
                </a:solidFill>
                <a:latin typeface="+mj-lt"/>
              </a:rPr>
              <a:t>(Cis-trans isomers)</a:t>
            </a:r>
            <a:endParaRPr lang="en-US" sz="1600" dirty="0">
              <a:solidFill>
                <a:srgbClr val="21242C"/>
              </a:solidFill>
              <a:effectLst/>
              <a:latin typeface="+mj-lt"/>
            </a:endParaRPr>
          </a:p>
        </p:txBody>
      </p:sp>
    </p:spTree>
    <p:extLst>
      <p:ext uri="{BB962C8B-B14F-4D97-AF65-F5344CB8AC3E}">
        <p14:creationId xmlns:p14="http://schemas.microsoft.com/office/powerpoint/2010/main" val="3411903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 2016 Pearson Education, Inc.</a:t>
            </a:r>
            <a:endParaRPr lang="en-US"/>
          </a:p>
        </p:txBody>
      </p:sp>
      <p:pic>
        <p:nvPicPr>
          <p:cNvPr id="3074" name="Picture 2" descr="https://ka-perseus-images.s3.amazonaws.com/ef9de277835f30fb954267a2fd1de65b434f0a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79" y="365355"/>
            <a:ext cx="4018392" cy="2244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ka-perseus-images.s3.amazonaws.com/70e06cc401118391898595def4559e900f3be6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474" y="365355"/>
            <a:ext cx="3593968" cy="21387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ka-perseus-images.s3.amazonaws.com/894cf54261569107bde063199a38f47e9e4cd8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006" y="3262806"/>
            <a:ext cx="3830329" cy="246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375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798" y="502982"/>
            <a:ext cx="8201841" cy="699499"/>
          </a:xfrm>
        </p:spPr>
        <p:txBody>
          <a:bodyPr/>
          <a:lstStyle/>
          <a:p>
            <a:r>
              <a:rPr lang="en-US" sz="4000" dirty="0" err="1">
                <a:solidFill>
                  <a:srgbClr val="FF0000"/>
                </a:solidFill>
                <a:latin typeface="Cambria" panose="02040503050406030204" pitchFamily="18" charset="0"/>
              </a:rPr>
              <a:t>Monosaccharides</a:t>
            </a:r>
            <a:endParaRPr lang="en-US" sz="4000" dirty="0">
              <a:solidFill>
                <a:srgbClr val="FF0000"/>
              </a:solidFill>
              <a:latin typeface="Cambria" panose="02040503050406030204" pitchFamily="18" charset="0"/>
            </a:endParaRPr>
          </a:p>
        </p:txBody>
      </p:sp>
      <p:sp>
        <p:nvSpPr>
          <p:cNvPr id="73731" name="Rectangle 3"/>
          <p:cNvSpPr>
            <a:spLocks noGrp="1" noChangeArrowheads="1"/>
          </p:cNvSpPr>
          <p:nvPr>
            <p:ph idx="1"/>
          </p:nvPr>
        </p:nvSpPr>
        <p:spPr>
          <a:xfrm>
            <a:off x="840259" y="1622854"/>
            <a:ext cx="7990231" cy="4554108"/>
          </a:xfrm>
        </p:spPr>
        <p:txBody>
          <a:bodyPr/>
          <a:lstStyle/>
          <a:p>
            <a:r>
              <a:rPr lang="en-US" b="1" dirty="0">
                <a:latin typeface="Cambria" panose="02040503050406030204" pitchFamily="18" charset="0"/>
              </a:rPr>
              <a:t>Monosaccharides, particularly </a:t>
            </a:r>
            <a:r>
              <a:rPr lang="en-US" b="1" dirty="0">
                <a:solidFill>
                  <a:srgbClr val="FF0000"/>
                </a:solidFill>
                <a:latin typeface="Cambria" panose="02040503050406030204" pitchFamily="18" charset="0"/>
              </a:rPr>
              <a:t>glucose</a:t>
            </a:r>
            <a:r>
              <a:rPr lang="en-US" b="1" dirty="0">
                <a:latin typeface="Cambria" panose="02040503050406030204" pitchFamily="18" charset="0"/>
              </a:rPr>
              <a:t>, are the main fuels for cellular work.</a:t>
            </a:r>
          </a:p>
          <a:p>
            <a:r>
              <a:rPr lang="en-US" b="1" dirty="0">
                <a:latin typeface="Cambria" panose="02040503050406030204" pitchFamily="18" charset="0"/>
              </a:rPr>
              <a:t>In water, many monosaccharides form a ring structure.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7-03_06_GlucoseStructure-L.jpg" descr="C:\Documents and Settings\rajesh\Desktop\PPT\Campbel Chapter-03\03_Labeled_Images\17-03_06_GlucoseStructure-L.jpg"/>
          <p:cNvPicPr>
            <a:picLocks noChangeAspect="1"/>
          </p:cNvPicPr>
          <p:nvPr/>
        </p:nvPicPr>
        <p:blipFill>
          <a:blip r:embed="rId3" r:link="rId4"/>
          <a:stretch>
            <a:fillRect/>
          </a:stretch>
        </p:blipFill>
        <p:spPr>
          <a:xfrm>
            <a:off x="298703" y="1289304"/>
            <a:ext cx="8546592" cy="4279392"/>
          </a:xfrm>
          <a:prstGeom prst="rect">
            <a:avLst/>
          </a:prstGeom>
        </p:spPr>
      </p:pic>
      <p:sp>
        <p:nvSpPr>
          <p:cNvPr id="5" name="TextBox 4"/>
          <p:cNvSpPr txBox="1"/>
          <p:nvPr/>
        </p:nvSpPr>
        <p:spPr>
          <a:xfrm>
            <a:off x="335112" y="4997572"/>
            <a:ext cx="4821833" cy="430887"/>
          </a:xfrm>
          <a:prstGeom prst="rect">
            <a:avLst/>
          </a:prstGeom>
          <a:noFill/>
        </p:spPr>
        <p:txBody>
          <a:bodyPr wrap="none" lIns="0" tIns="0" rIns="0" bIns="0">
            <a:spAutoFit/>
          </a:bodyPr>
          <a:lstStyle/>
          <a:p>
            <a:pPr eaLnBrk="0" fontAlgn="auto" hangingPunct="0">
              <a:spcBef>
                <a:spcPts val="0"/>
              </a:spcBef>
              <a:spcAft>
                <a:spcPts val="0"/>
              </a:spcAft>
              <a:defRPr/>
            </a:pPr>
            <a:r>
              <a:rPr lang="en-US" sz="1911" b="1" dirty="0">
                <a:solidFill>
                  <a:srgbClr val="000000"/>
                </a:solidFill>
                <a:latin typeface="Arial"/>
                <a:ea typeface="ＭＳ Ｐゴシック" charset="0"/>
              </a:rPr>
              <a:t>(a) </a:t>
            </a:r>
            <a:r>
              <a:rPr lang="en-US" sz="2800" b="1" dirty="0">
                <a:solidFill>
                  <a:srgbClr val="FF0000"/>
                </a:solidFill>
                <a:latin typeface="Cambria" panose="02040503050406030204" pitchFamily="18" charset="0"/>
                <a:ea typeface="ＭＳ Ｐゴシック" charset="0"/>
              </a:rPr>
              <a:t>Linear and ring structures</a:t>
            </a:r>
          </a:p>
        </p:txBody>
      </p:sp>
      <p:sp>
        <p:nvSpPr>
          <p:cNvPr id="6" name="TextBox 5"/>
          <p:cNvSpPr txBox="1"/>
          <p:nvPr/>
        </p:nvSpPr>
        <p:spPr>
          <a:xfrm>
            <a:off x="6527155" y="5009477"/>
            <a:ext cx="2310441" cy="564257"/>
          </a:xfrm>
          <a:prstGeom prst="rect">
            <a:avLst/>
          </a:prstGeom>
          <a:noFill/>
        </p:spPr>
        <p:txBody>
          <a:bodyPr wrap="none" lIns="0" tIns="0" rIns="0" bIns="0">
            <a:spAutoFit/>
          </a:bodyPr>
          <a:lstStyle/>
          <a:p>
            <a:pPr eaLnBrk="0" fontAlgn="auto" hangingPunct="0">
              <a:lnSpc>
                <a:spcPts val="2200"/>
              </a:lnSpc>
              <a:spcBef>
                <a:spcPts val="0"/>
              </a:spcBef>
              <a:spcAft>
                <a:spcPts val="0"/>
              </a:spcAft>
              <a:defRPr/>
            </a:pPr>
            <a:r>
              <a:rPr lang="en-US" sz="1911" b="1" dirty="0">
                <a:solidFill>
                  <a:srgbClr val="000000"/>
                </a:solidFill>
                <a:latin typeface="Arial"/>
                <a:ea typeface="ＭＳ Ｐゴシック" charset="0"/>
              </a:rPr>
              <a:t>(b) Abbreviated ring</a:t>
            </a:r>
          </a:p>
          <a:p>
            <a:pPr indent="365760" eaLnBrk="0" fontAlgn="auto" hangingPunct="0">
              <a:lnSpc>
                <a:spcPts val="2200"/>
              </a:lnSpc>
              <a:spcBef>
                <a:spcPts val="0"/>
              </a:spcBef>
              <a:spcAft>
                <a:spcPts val="0"/>
              </a:spcAft>
              <a:defRPr/>
            </a:pPr>
            <a:r>
              <a:rPr lang="en-US" sz="1911" b="1" dirty="0">
                <a:solidFill>
                  <a:srgbClr val="000000"/>
                </a:solidFill>
                <a:latin typeface="Arial"/>
                <a:ea typeface="ＭＳ Ｐゴシック" charset="0"/>
              </a:rPr>
              <a:t>structure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794758" y="521293"/>
            <a:ext cx="8349241" cy="852103"/>
          </a:xfrm>
        </p:spPr>
        <p:txBody>
          <a:bodyPr/>
          <a:lstStyle/>
          <a:p>
            <a:r>
              <a:rPr lang="en-US" sz="4000" dirty="0">
                <a:solidFill>
                  <a:srgbClr val="FF0000"/>
                </a:solidFill>
                <a:latin typeface="Cambria" panose="02040503050406030204" pitchFamily="18" charset="0"/>
              </a:rPr>
              <a:t>Disaccharides</a:t>
            </a:r>
            <a:r>
              <a:rPr lang="zh-CN" altLang="en-US" sz="2000" dirty="0">
                <a:solidFill>
                  <a:srgbClr val="FF0000"/>
                </a:solidFill>
                <a:latin typeface="楷体" panose="02010609060101010101" pitchFamily="49" charset="-122"/>
                <a:ea typeface="楷体" panose="02010609060101010101" pitchFamily="49" charset="-122"/>
              </a:rPr>
              <a:t>（双糖）</a:t>
            </a:r>
            <a:endParaRPr lang="en-US" sz="4000" dirty="0">
              <a:solidFill>
                <a:srgbClr val="FF0000"/>
              </a:solidFill>
              <a:latin typeface="楷体" panose="02010609060101010101" pitchFamily="49" charset="-122"/>
              <a:ea typeface="楷体" panose="02010609060101010101" pitchFamily="49" charset="-122"/>
            </a:endParaRPr>
          </a:p>
        </p:txBody>
      </p:sp>
      <p:sp>
        <p:nvSpPr>
          <p:cNvPr id="90115" name="Rectangle 3"/>
          <p:cNvSpPr>
            <a:spLocks noGrp="1" noChangeArrowheads="1"/>
          </p:cNvSpPr>
          <p:nvPr>
            <p:ph idx="1"/>
          </p:nvPr>
        </p:nvSpPr>
        <p:spPr>
          <a:xfrm>
            <a:off x="794758" y="1623701"/>
            <a:ext cx="7845040" cy="4553262"/>
          </a:xfrm>
        </p:spPr>
        <p:txBody>
          <a:bodyPr>
            <a:normAutofit/>
          </a:bodyPr>
          <a:lstStyle/>
          <a:p>
            <a:r>
              <a:rPr lang="en-US" sz="3200" b="1" dirty="0">
                <a:latin typeface="Cambria" panose="02040503050406030204" pitchFamily="18" charset="0"/>
              </a:rPr>
              <a:t>A </a:t>
            </a:r>
            <a:r>
              <a:rPr lang="en-US" sz="3200" b="1" dirty="0">
                <a:solidFill>
                  <a:srgbClr val="FF0000"/>
                </a:solidFill>
                <a:latin typeface="Cambria" panose="02040503050406030204" pitchFamily="18" charset="0"/>
              </a:rPr>
              <a:t>disaccharide</a:t>
            </a:r>
            <a:r>
              <a:rPr lang="en-US" sz="3200" b="1" dirty="0">
                <a:latin typeface="Cambria" panose="02040503050406030204" pitchFamily="18" charset="0"/>
              </a:rPr>
              <a:t> is a double sugar constructed from two </a:t>
            </a:r>
            <a:r>
              <a:rPr lang="en-US" sz="3200" b="1" dirty="0" err="1">
                <a:latin typeface="Cambria" panose="02040503050406030204" pitchFamily="18" charset="0"/>
              </a:rPr>
              <a:t>monosaccharides</a:t>
            </a:r>
            <a:r>
              <a:rPr lang="en-US" sz="3200" b="1" dirty="0">
                <a:latin typeface="Cambria" panose="02040503050406030204" pitchFamily="18" charset="0"/>
              </a:rPr>
              <a:t> by a dehydration reaction.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Disaccharides</a:t>
            </a:r>
          </a:p>
        </p:txBody>
      </p:sp>
      <p:pic>
        <p:nvPicPr>
          <p:cNvPr id="4" name="03_07Disaccharide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3715987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9-03_07_Disaccharide-L.jpg" descr="C:\Documents and Settings\rajesh\Desktop\PPT\Campbel Chapter-03\03_Labeled_Images\19-03_07_Disaccharide-L.jpg"/>
          <p:cNvPicPr>
            <a:picLocks noChangeAspect="1"/>
          </p:cNvPicPr>
          <p:nvPr/>
        </p:nvPicPr>
        <p:blipFill>
          <a:blip r:embed="rId3" r:link="rId4"/>
          <a:stretch>
            <a:fillRect/>
          </a:stretch>
        </p:blipFill>
        <p:spPr>
          <a:xfrm>
            <a:off x="1810511" y="204216"/>
            <a:ext cx="5522976" cy="6449568"/>
          </a:xfrm>
          <a:prstGeom prst="rect">
            <a:avLst/>
          </a:prstGeom>
        </p:spPr>
      </p:pic>
      <p:sp>
        <p:nvSpPr>
          <p:cNvPr id="11" name="TextBox 10"/>
          <p:cNvSpPr txBox="1"/>
          <p:nvPr/>
        </p:nvSpPr>
        <p:spPr>
          <a:xfrm>
            <a:off x="3298030" y="823912"/>
            <a:ext cx="237244" cy="189283"/>
          </a:xfrm>
          <a:prstGeom prst="rect">
            <a:avLst/>
          </a:prstGeom>
          <a:noFill/>
        </p:spPr>
        <p:txBody>
          <a:bodyPr wrap="none" lIns="0" tIns="0" rIns="0" bIns="0">
            <a:spAutoFit/>
          </a:bodyPr>
          <a:lstStyle/>
          <a:p>
            <a:pPr eaLnBrk="0" fontAlgn="auto" hangingPunct="0">
              <a:spcBef>
                <a:spcPts val="0"/>
              </a:spcBef>
              <a:spcAft>
                <a:spcPts val="0"/>
              </a:spcAft>
              <a:defRPr/>
            </a:pPr>
            <a:r>
              <a:rPr lang="en-US" sz="1230" b="1" dirty="0">
                <a:solidFill>
                  <a:srgbClr val="FFFFFF"/>
                </a:solidFill>
                <a:latin typeface="Arial"/>
                <a:ea typeface="ＭＳ Ｐゴシック" charset="0"/>
              </a:rPr>
              <a:t>OH</a:t>
            </a:r>
          </a:p>
        </p:txBody>
      </p:sp>
      <p:sp>
        <p:nvSpPr>
          <p:cNvPr id="12" name="TextBox 11"/>
          <p:cNvSpPr txBox="1"/>
          <p:nvPr/>
        </p:nvSpPr>
        <p:spPr>
          <a:xfrm>
            <a:off x="3725862" y="821531"/>
            <a:ext cx="113814" cy="189283"/>
          </a:xfrm>
          <a:prstGeom prst="rect">
            <a:avLst/>
          </a:prstGeom>
          <a:noFill/>
        </p:spPr>
        <p:txBody>
          <a:bodyPr wrap="none" lIns="0" tIns="0" rIns="0" bIns="0">
            <a:spAutoFit/>
          </a:bodyPr>
          <a:lstStyle/>
          <a:p>
            <a:pPr eaLnBrk="0" fontAlgn="auto" hangingPunct="0">
              <a:spcBef>
                <a:spcPts val="0"/>
              </a:spcBef>
              <a:spcAft>
                <a:spcPts val="0"/>
              </a:spcAft>
              <a:defRPr/>
            </a:pPr>
            <a:r>
              <a:rPr lang="en-US" sz="1230" b="1" dirty="0">
                <a:solidFill>
                  <a:srgbClr val="FFFFFF"/>
                </a:solidFill>
                <a:latin typeface="Arial"/>
                <a:ea typeface="ＭＳ Ｐゴシック" charset="0"/>
              </a:rPr>
              <a:t>H</a:t>
            </a:r>
          </a:p>
        </p:txBody>
      </p:sp>
      <p:sp>
        <p:nvSpPr>
          <p:cNvPr id="13" name="TextBox 9"/>
          <p:cNvSpPr txBox="1">
            <a:spLocks noChangeArrowheads="1"/>
          </p:cNvSpPr>
          <p:nvPr/>
        </p:nvSpPr>
        <p:spPr bwMode="auto">
          <a:xfrm>
            <a:off x="2047080" y="1283493"/>
            <a:ext cx="91050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Glucose</a:t>
            </a:r>
          </a:p>
        </p:txBody>
      </p:sp>
      <p:sp>
        <p:nvSpPr>
          <p:cNvPr id="14" name="TextBox 10"/>
          <p:cNvSpPr txBox="1">
            <a:spLocks noChangeArrowheads="1"/>
          </p:cNvSpPr>
          <p:nvPr/>
        </p:nvSpPr>
        <p:spPr bwMode="auto">
          <a:xfrm>
            <a:off x="4293393" y="1278731"/>
            <a:ext cx="2265044"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Galactose</a:t>
            </a:r>
            <a:r>
              <a:rPr lang="zh-CN" altLang="en-US" sz="1800" b="1" dirty="0">
                <a:solidFill>
                  <a:srgbClr val="000000"/>
                </a:solidFill>
                <a:latin typeface="楷体" panose="02010609060101010101" pitchFamily="49" charset="-122"/>
                <a:ea typeface="楷体" panose="02010609060101010101" pitchFamily="49" charset="-122"/>
              </a:rPr>
              <a:t>（半乳糖）</a:t>
            </a:r>
            <a:endParaRPr lang="en-US" sz="1800" b="1" dirty="0">
              <a:solidFill>
                <a:srgbClr val="000000"/>
              </a:solidFill>
              <a:latin typeface="楷体" panose="02010609060101010101" pitchFamily="49" charset="-122"/>
              <a:ea typeface="楷体" panose="02010609060101010101" pitchFamily="49" charset="-122"/>
            </a:endParaRPr>
          </a:p>
        </p:txBody>
      </p:sp>
      <p:sp>
        <p:nvSpPr>
          <p:cNvPr id="15" name="TextBox 14"/>
          <p:cNvSpPr txBox="1"/>
          <p:nvPr/>
        </p:nvSpPr>
        <p:spPr>
          <a:xfrm>
            <a:off x="4429125" y="1863725"/>
            <a:ext cx="294953" cy="189283"/>
          </a:xfrm>
          <a:prstGeom prst="rect">
            <a:avLst/>
          </a:prstGeom>
          <a:noFill/>
        </p:spPr>
        <p:txBody>
          <a:bodyPr wrap="none" lIns="0" tIns="0" rIns="0" bIns="0">
            <a:spAutoFit/>
          </a:bodyPr>
          <a:lstStyle/>
          <a:p>
            <a:pPr eaLnBrk="0" fontAlgn="auto" hangingPunct="0">
              <a:spcBef>
                <a:spcPts val="0"/>
              </a:spcBef>
              <a:spcAft>
                <a:spcPts val="0"/>
              </a:spcAft>
              <a:defRPr/>
            </a:pPr>
            <a:r>
              <a:rPr lang="en-US" sz="1230" b="1" dirty="0">
                <a:solidFill>
                  <a:srgbClr val="FFFFFF"/>
                </a:solidFill>
                <a:latin typeface="Arial"/>
                <a:ea typeface="ＭＳ Ｐゴシック" charset="0"/>
              </a:rPr>
              <a:t>H</a:t>
            </a:r>
            <a:r>
              <a:rPr lang="en-US" sz="1230" b="1" baseline="-25000" dirty="0">
                <a:solidFill>
                  <a:srgbClr val="FFFFFF"/>
                </a:solidFill>
                <a:latin typeface="Arial"/>
                <a:ea typeface="ＭＳ Ｐゴシック" charset="0"/>
              </a:rPr>
              <a:t>2</a:t>
            </a:r>
            <a:r>
              <a:rPr lang="en-US" sz="1230" b="1" dirty="0">
                <a:solidFill>
                  <a:srgbClr val="FFFFFF"/>
                </a:solidFill>
                <a:latin typeface="Arial"/>
                <a:ea typeface="ＭＳ Ｐゴシック" charset="0"/>
              </a:rPr>
              <a:t>O</a:t>
            </a:r>
          </a:p>
        </p:txBody>
      </p:sp>
      <p:sp>
        <p:nvSpPr>
          <p:cNvPr id="16" name="TextBox 18"/>
          <p:cNvSpPr txBox="1">
            <a:spLocks noChangeArrowheads="1"/>
          </p:cNvSpPr>
          <p:nvPr/>
        </p:nvSpPr>
        <p:spPr bwMode="auto">
          <a:xfrm>
            <a:off x="3234530" y="3887787"/>
            <a:ext cx="1801775"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Lactose</a:t>
            </a:r>
            <a:r>
              <a:rPr lang="zh-CN" altLang="en-US" sz="1800" b="1" dirty="0">
                <a:solidFill>
                  <a:srgbClr val="000000"/>
                </a:solidFill>
                <a:latin typeface="楷体" panose="02010609060101010101" pitchFamily="49" charset="-122"/>
                <a:ea typeface="楷体" panose="02010609060101010101" pitchFamily="49" charset="-122"/>
              </a:rPr>
              <a:t>（乳糖）</a:t>
            </a:r>
            <a:endParaRPr lang="en-US" sz="1800" b="1" dirty="0">
              <a:solidFill>
                <a:srgbClr val="000000"/>
              </a:solidFill>
              <a:latin typeface="楷体" panose="02010609060101010101" pitchFamily="49" charset="-122"/>
              <a:ea typeface="楷体" panose="02010609060101010101" pitchFamily="49" charset="-122"/>
            </a:endParaRPr>
          </a:p>
        </p:txBody>
      </p:sp>
      <p:grpSp>
        <p:nvGrpSpPr>
          <p:cNvPr id="9" name="Group 8"/>
          <p:cNvGrpSpPr/>
          <p:nvPr/>
        </p:nvGrpSpPr>
        <p:grpSpPr>
          <a:xfrm rot="10800000">
            <a:off x="1857375" y="3519490"/>
            <a:ext cx="3624262" cy="355747"/>
            <a:chOff x="1099296" y="349521"/>
            <a:chExt cx="3977347" cy="430676"/>
          </a:xfrm>
        </p:grpSpPr>
        <p:sp>
          <p:nvSpPr>
            <p:cNvPr id="10" name="Freeform 3"/>
            <p:cNvSpPr/>
            <p:nvPr/>
          </p:nvSpPr>
          <p:spPr>
            <a:xfrm>
              <a:off x="1099296" y="557947"/>
              <a:ext cx="3977347" cy="222250"/>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7" name="Freeform 3"/>
            <p:cNvSpPr/>
            <p:nvPr/>
          </p:nvSpPr>
          <p:spPr>
            <a:xfrm>
              <a:off x="3069848" y="349521"/>
              <a:ext cx="38101" cy="222251"/>
            </a:xfrm>
            <a:custGeom>
              <a:avLst/>
              <a:gdLst>
                <a:gd name="connsiteX0" fmla="*/ 9525 w 38100"/>
                <a:gd name="connsiteY0" fmla="*/ 9525 h 222250"/>
                <a:gd name="connsiteX1" fmla="*/ 9525 w 38100"/>
                <a:gd name="connsiteY1" fmla="*/ 212725 h 222250"/>
              </a:gdLst>
              <a:ahLst/>
              <a:cxnLst>
                <a:cxn ang="0">
                  <a:pos x="connsiteX0" y="connsiteY0"/>
                </a:cxn>
                <a:cxn ang="1">
                  <a:pos x="connsiteX1" y="connsiteY1"/>
                </a:cxn>
              </a:cxnLst>
              <a:rect l="l" t="t" r="r" b="b"/>
              <a:pathLst>
                <a:path w="38100" h="222250">
                  <a:moveTo>
                    <a:pt x="9525" y="9525"/>
                  </a:moveTo>
                  <a:lnTo>
                    <a:pt x="9525"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3" name="Title 2"/>
          <p:cNvSpPr>
            <a:spLocks noGrp="1"/>
          </p:cNvSpPr>
          <p:nvPr>
            <p:ph type="title" idx="4294967295"/>
          </p:nvPr>
        </p:nvSpPr>
        <p:spPr>
          <a:xfrm>
            <a:off x="18288" y="0"/>
            <a:ext cx="8229600" cy="301752"/>
          </a:xfrm>
          <a:prstGeom prst="rect">
            <a:avLst/>
          </a:prstGeom>
        </p:spPr>
        <p:txBody>
          <a:bodyPr/>
          <a:lstStyle/>
          <a:p>
            <a:pPr algn="l" rtl="0" eaLnBrk="1" fontAlgn="base" hangingPunct="1"/>
            <a:r>
              <a:rPr lang="en-US" sz="1200" b="0" kern="1200" dirty="0">
                <a:solidFill>
                  <a:srgbClr val="000000"/>
                </a:solidFill>
                <a:effectLst/>
                <a:latin typeface="Arial"/>
                <a:ea typeface="ＭＳ Ｐゴシック"/>
                <a:cs typeface="Arial"/>
              </a:rPr>
              <a:t>Figure 3.7</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idx="1"/>
          </p:nvPr>
        </p:nvSpPr>
        <p:spPr>
          <a:xfrm>
            <a:off x="685799" y="1665513"/>
            <a:ext cx="8144691" cy="4511449"/>
          </a:xfrm>
        </p:spPr>
        <p:txBody>
          <a:bodyPr/>
          <a:lstStyle/>
          <a:p>
            <a:r>
              <a:rPr lang="en-US" b="1" dirty="0">
                <a:solidFill>
                  <a:srgbClr val="FF0000"/>
                </a:solidFill>
                <a:latin typeface="Cambria" panose="02040503050406030204" pitchFamily="18" charset="0"/>
              </a:rPr>
              <a:t>Disaccharides </a:t>
            </a:r>
            <a:r>
              <a:rPr lang="en-US" b="1" dirty="0">
                <a:latin typeface="Cambria" panose="02040503050406030204" pitchFamily="18" charset="0"/>
              </a:rPr>
              <a:t>include</a:t>
            </a:r>
          </a:p>
          <a:p>
            <a:pPr lvl="1"/>
            <a:r>
              <a:rPr lang="en-US" sz="3600" b="1" dirty="0">
                <a:solidFill>
                  <a:srgbClr val="FF0000"/>
                </a:solidFill>
                <a:latin typeface="Cambria" panose="02040503050406030204" pitchFamily="18" charset="0"/>
              </a:rPr>
              <a:t>lactose</a:t>
            </a:r>
            <a:r>
              <a:rPr lang="en-US" b="1" dirty="0">
                <a:latin typeface="Cambria" panose="02040503050406030204" pitchFamily="18" charset="0"/>
              </a:rPr>
              <a:t> in milk, made from the monosaccharides </a:t>
            </a:r>
            <a:r>
              <a:rPr lang="en-US" b="1" dirty="0">
                <a:solidFill>
                  <a:srgbClr val="FF0000"/>
                </a:solidFill>
                <a:latin typeface="Cambria" panose="02040503050406030204" pitchFamily="18" charset="0"/>
              </a:rPr>
              <a:t>glucose</a:t>
            </a:r>
            <a:r>
              <a:rPr lang="en-US" b="1" dirty="0">
                <a:latin typeface="Cambria" panose="02040503050406030204" pitchFamily="18" charset="0"/>
              </a:rPr>
              <a:t> and </a:t>
            </a:r>
            <a:r>
              <a:rPr lang="en-US" b="1" dirty="0">
                <a:solidFill>
                  <a:srgbClr val="FF0000"/>
                </a:solidFill>
                <a:latin typeface="Cambria" panose="02040503050406030204" pitchFamily="18" charset="0"/>
              </a:rPr>
              <a:t>galactose</a:t>
            </a:r>
            <a:r>
              <a:rPr lang="en-US" b="1" dirty="0">
                <a:latin typeface="Cambria" panose="02040503050406030204" pitchFamily="18" charset="0"/>
              </a:rPr>
              <a:t>,</a:t>
            </a:r>
          </a:p>
          <a:p>
            <a:pPr lvl="1"/>
            <a:r>
              <a:rPr lang="en-US" sz="3600" b="1" dirty="0">
                <a:solidFill>
                  <a:srgbClr val="FF0000"/>
                </a:solidFill>
                <a:latin typeface="Cambria" panose="02040503050406030204" pitchFamily="18" charset="0"/>
              </a:rPr>
              <a:t>Maltose</a:t>
            </a:r>
            <a:r>
              <a:rPr lang="zh-CN" altLang="en-US" sz="2000" b="1" dirty="0">
                <a:solidFill>
                  <a:srgbClr val="FF0000"/>
                </a:solidFill>
                <a:latin typeface="楷体" panose="02010609060101010101" pitchFamily="49" charset="-122"/>
                <a:ea typeface="楷体" panose="02010609060101010101" pitchFamily="49" charset="-122"/>
              </a:rPr>
              <a:t>（麦芽糖）</a:t>
            </a:r>
            <a:r>
              <a:rPr lang="en-US" b="1" dirty="0">
                <a:latin typeface="Cambria" panose="02040503050406030204" pitchFamily="18" charset="0"/>
              </a:rPr>
              <a:t> in beer, malted milk shakes, and malted milk ball candy, and</a:t>
            </a:r>
          </a:p>
          <a:p>
            <a:pPr lvl="1"/>
            <a:r>
              <a:rPr lang="en-US" sz="3600" b="1" dirty="0">
                <a:solidFill>
                  <a:srgbClr val="FF0000"/>
                </a:solidFill>
                <a:latin typeface="Cambria" panose="02040503050406030204" pitchFamily="18" charset="0"/>
              </a:rPr>
              <a:t>Sucrose</a:t>
            </a:r>
            <a:r>
              <a:rPr lang="zh-CN" altLang="en-US" sz="2000" b="1" dirty="0">
                <a:solidFill>
                  <a:srgbClr val="FF0000"/>
                </a:solidFill>
                <a:latin typeface="楷体" panose="02010609060101010101" pitchFamily="49" charset="-122"/>
                <a:ea typeface="楷体" panose="02010609060101010101" pitchFamily="49" charset="-122"/>
              </a:rPr>
              <a:t>（蔗糖）</a:t>
            </a:r>
            <a:r>
              <a:rPr lang="en-US" b="1" dirty="0">
                <a:latin typeface="Cambria" panose="02040503050406030204" pitchFamily="18" charset="0"/>
              </a:rPr>
              <a:t> in table sugar.</a:t>
            </a:r>
          </a:p>
        </p:txBody>
      </p:sp>
      <p:sp>
        <p:nvSpPr>
          <p:cNvPr id="6" name="Title 3"/>
          <p:cNvSpPr>
            <a:spLocks noGrp="1"/>
          </p:cNvSpPr>
          <p:nvPr>
            <p:ph type="title"/>
          </p:nvPr>
        </p:nvSpPr>
        <p:spPr>
          <a:xfrm>
            <a:off x="685799" y="499915"/>
            <a:ext cx="8144692" cy="958863"/>
          </a:xfrm>
        </p:spPr>
        <p:txBody>
          <a:bodyPr/>
          <a:lstStyle/>
          <a:p>
            <a:r>
              <a:rPr lang="en-US" sz="4000" dirty="0">
                <a:solidFill>
                  <a:srgbClr val="FF0000"/>
                </a:solidFill>
                <a:latin typeface="Cambria" panose="02040503050406030204" pitchFamily="18" charset="0"/>
              </a:rPr>
              <a:t>Disaccharides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1491" y="499915"/>
            <a:ext cx="7898999" cy="958863"/>
          </a:xfrm>
        </p:spPr>
        <p:txBody>
          <a:bodyPr/>
          <a:lstStyle/>
          <a:p>
            <a:r>
              <a:rPr lang="en-US" sz="4000" dirty="0">
                <a:solidFill>
                  <a:srgbClr val="FF0000"/>
                </a:solidFill>
                <a:latin typeface="Cambria" panose="02040503050406030204" pitchFamily="18" charset="0"/>
              </a:rPr>
              <a:t>Disaccharides</a:t>
            </a:r>
          </a:p>
        </p:txBody>
      </p:sp>
      <p:sp>
        <p:nvSpPr>
          <p:cNvPr id="94210" name="Rectangle 2"/>
          <p:cNvSpPr>
            <a:spLocks noGrp="1" noChangeArrowheads="1"/>
          </p:cNvSpPr>
          <p:nvPr>
            <p:ph idx="1"/>
          </p:nvPr>
        </p:nvSpPr>
        <p:spPr>
          <a:xfrm>
            <a:off x="871671" y="1674976"/>
            <a:ext cx="7570200" cy="4501986"/>
          </a:xfrm>
        </p:spPr>
        <p:txBody>
          <a:bodyPr/>
          <a:lstStyle/>
          <a:p>
            <a:r>
              <a:rPr lang="en-US" b="1" dirty="0">
                <a:solidFill>
                  <a:srgbClr val="FF0000"/>
                </a:solidFill>
                <a:latin typeface="Cambria" panose="02040503050406030204" pitchFamily="18" charset="0"/>
              </a:rPr>
              <a:t>Sucrose is the main carbohydrate in plant sap.</a:t>
            </a:r>
          </a:p>
          <a:p>
            <a:r>
              <a:rPr lang="en-US" b="1" dirty="0">
                <a:solidFill>
                  <a:srgbClr val="FF0000"/>
                </a:solidFill>
                <a:latin typeface="Cambria" panose="02040503050406030204" pitchFamily="18" charset="0"/>
              </a:rPr>
              <a:t>High-fructose corn syrup (HFCS)</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高</a:t>
            </a:r>
            <a:r>
              <a:rPr lang="zh-CN" altLang="en-US" sz="2000" b="1" dirty="0" smtClean="0">
                <a:solidFill>
                  <a:srgbClr val="FF0000"/>
                </a:solidFill>
                <a:latin typeface="楷体" panose="02010609060101010101" pitchFamily="49" charset="-122"/>
                <a:ea typeface="楷体" panose="02010609060101010101" pitchFamily="49" charset="-122"/>
              </a:rPr>
              <a:t>果</a:t>
            </a:r>
            <a:r>
              <a:rPr lang="zh-CN" altLang="en-US" sz="2000" b="1" dirty="0">
                <a:solidFill>
                  <a:srgbClr val="FF0000"/>
                </a:solidFill>
                <a:latin typeface="楷体" panose="02010609060101010101" pitchFamily="49" charset="-122"/>
                <a:ea typeface="楷体" panose="02010609060101010101" pitchFamily="49" charset="-122"/>
              </a:rPr>
              <a:t>葡糖浆）</a:t>
            </a:r>
            <a:r>
              <a:rPr lang="en-US" sz="2000" b="1" dirty="0">
                <a:solidFill>
                  <a:srgbClr val="FF0000"/>
                </a:solidFill>
                <a:latin typeface="楷体" panose="02010609060101010101" pitchFamily="49" charset="-122"/>
                <a:ea typeface="楷体" panose="02010609060101010101" pitchFamily="49" charset="-122"/>
              </a:rPr>
              <a:t> </a:t>
            </a:r>
            <a:r>
              <a:rPr lang="en-US" b="1" dirty="0">
                <a:latin typeface="Cambria" panose="02040503050406030204" pitchFamily="18" charset="0"/>
              </a:rPr>
              <a:t>is made by a commercial process that converts natural glucose in corn syrup</a:t>
            </a:r>
            <a:r>
              <a:rPr lang="zh-CN" altLang="en-US" sz="2000" b="1" dirty="0">
                <a:latin typeface="楷体" panose="02010609060101010101" pitchFamily="49" charset="-122"/>
                <a:ea typeface="楷体" panose="02010609060101010101" pitchFamily="49" charset="-122"/>
              </a:rPr>
              <a:t>（玉米糖浆）</a:t>
            </a:r>
            <a:r>
              <a:rPr lang="en-US" b="1" dirty="0">
                <a:latin typeface="Cambria" panose="02040503050406030204" pitchFamily="18" charset="0"/>
              </a:rPr>
              <a:t> to much sweeter fructose.</a:t>
            </a:r>
          </a:p>
          <a:p>
            <a:pPr lvl="1"/>
            <a:r>
              <a:rPr lang="en-US" b="1" dirty="0">
                <a:latin typeface="Cambria" panose="02040503050406030204" pitchFamily="18" charset="0"/>
              </a:rPr>
              <a:t>HFCS is often one of the first ingredients listed in soft drinks.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1-03_08HighFructoseSyrup-L.jpg" descr="C:\Documents and Settings\rajesh\Desktop\PPT\Campbel Chapter-03\03_Labeled_Images\21-03_08HighFructoseSyrup-L.jpg"/>
          <p:cNvPicPr>
            <a:picLocks noChangeAspect="1"/>
          </p:cNvPicPr>
          <p:nvPr/>
        </p:nvPicPr>
        <p:blipFill>
          <a:blip r:embed="rId3" r:link="rId4"/>
          <a:stretch>
            <a:fillRect/>
          </a:stretch>
        </p:blipFill>
        <p:spPr>
          <a:xfrm>
            <a:off x="1618488" y="204216"/>
            <a:ext cx="5907024" cy="6449568"/>
          </a:xfrm>
          <a:prstGeom prst="rect">
            <a:avLst/>
          </a:prstGeom>
        </p:spPr>
      </p:pic>
      <p:sp>
        <p:nvSpPr>
          <p:cNvPr id="5" name="TextBox 2"/>
          <p:cNvSpPr txBox="1">
            <a:spLocks noChangeArrowheads="1"/>
          </p:cNvSpPr>
          <p:nvPr/>
        </p:nvSpPr>
        <p:spPr bwMode="auto">
          <a:xfrm>
            <a:off x="3916839" y="1933371"/>
            <a:ext cx="2257028"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processed to extract</a:t>
            </a:r>
          </a:p>
        </p:txBody>
      </p:sp>
      <p:sp>
        <p:nvSpPr>
          <p:cNvPr id="6" name="TextBox 3"/>
          <p:cNvSpPr txBox="1">
            <a:spLocks noChangeArrowheads="1"/>
          </p:cNvSpPr>
          <p:nvPr/>
        </p:nvSpPr>
        <p:spPr bwMode="auto">
          <a:xfrm>
            <a:off x="3358833" y="2450896"/>
            <a:ext cx="718145"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Starch</a:t>
            </a:r>
          </a:p>
        </p:txBody>
      </p:sp>
      <p:sp>
        <p:nvSpPr>
          <p:cNvPr id="7" name="TextBox 4"/>
          <p:cNvSpPr txBox="1">
            <a:spLocks noChangeArrowheads="1"/>
          </p:cNvSpPr>
          <p:nvPr/>
        </p:nvSpPr>
        <p:spPr bwMode="auto">
          <a:xfrm>
            <a:off x="3919220" y="2835071"/>
            <a:ext cx="1923604"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broken down into</a:t>
            </a:r>
          </a:p>
        </p:txBody>
      </p:sp>
      <p:sp>
        <p:nvSpPr>
          <p:cNvPr id="8" name="TextBox 5"/>
          <p:cNvSpPr txBox="1">
            <a:spLocks noChangeArrowheads="1"/>
          </p:cNvSpPr>
          <p:nvPr/>
        </p:nvSpPr>
        <p:spPr bwMode="auto">
          <a:xfrm>
            <a:off x="3260408" y="3244646"/>
            <a:ext cx="91050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Glucose</a:t>
            </a:r>
          </a:p>
        </p:txBody>
      </p:sp>
      <p:sp>
        <p:nvSpPr>
          <p:cNvPr id="9" name="TextBox 6"/>
          <p:cNvSpPr txBox="1">
            <a:spLocks noChangeArrowheads="1"/>
          </p:cNvSpPr>
          <p:nvPr/>
        </p:nvSpPr>
        <p:spPr bwMode="auto">
          <a:xfrm>
            <a:off x="3919220" y="3627233"/>
            <a:ext cx="3603551"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converted via enzyme to sweeter</a:t>
            </a:r>
          </a:p>
        </p:txBody>
      </p:sp>
      <p:sp>
        <p:nvSpPr>
          <p:cNvPr id="10" name="TextBox 7"/>
          <p:cNvSpPr txBox="1">
            <a:spLocks noChangeArrowheads="1"/>
          </p:cNvSpPr>
          <p:nvPr/>
        </p:nvSpPr>
        <p:spPr bwMode="auto">
          <a:xfrm>
            <a:off x="3228658" y="4057446"/>
            <a:ext cx="974626"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Fructose</a:t>
            </a:r>
          </a:p>
        </p:txBody>
      </p:sp>
      <p:sp>
        <p:nvSpPr>
          <p:cNvPr id="11" name="TextBox 8"/>
          <p:cNvSpPr txBox="1">
            <a:spLocks noChangeArrowheads="1"/>
          </p:cNvSpPr>
          <p:nvPr/>
        </p:nvSpPr>
        <p:spPr bwMode="auto">
          <a:xfrm>
            <a:off x="3919220" y="4454319"/>
            <a:ext cx="2731517"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added to foods as</a:t>
            </a:r>
          </a:p>
          <a:p>
            <a:pPr eaLnBrk="0" hangingPunct="0">
              <a:lnSpc>
                <a:spcPts val="2000"/>
              </a:lnSpc>
            </a:pPr>
            <a:r>
              <a:rPr lang="en-US" sz="1800" b="1" dirty="0">
                <a:solidFill>
                  <a:srgbClr val="000000"/>
                </a:solidFill>
                <a:latin typeface="Arial"/>
                <a:ea typeface="ＭＳ Ｐゴシック" charset="0"/>
              </a:rPr>
              <a:t>high-fructose corn syrup</a:t>
            </a:r>
          </a:p>
        </p:txBody>
      </p:sp>
      <p:sp>
        <p:nvSpPr>
          <p:cNvPr id="2" name="TextBox 1"/>
          <p:cNvSpPr txBox="1"/>
          <p:nvPr/>
        </p:nvSpPr>
        <p:spPr>
          <a:xfrm>
            <a:off x="4438996" y="2384389"/>
            <a:ext cx="698269"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淀粉</a:t>
            </a:r>
          </a:p>
        </p:txBody>
      </p:sp>
      <p:grpSp>
        <p:nvGrpSpPr>
          <p:cNvPr id="13" name="Group 12"/>
          <p:cNvGrpSpPr/>
          <p:nvPr/>
        </p:nvGrpSpPr>
        <p:grpSpPr>
          <a:xfrm>
            <a:off x="146701" y="2834329"/>
            <a:ext cx="2798538" cy="1862805"/>
            <a:chOff x="146701" y="2834329"/>
            <a:chExt cx="2798538" cy="1862805"/>
          </a:xfrm>
        </p:grpSpPr>
        <p:pic>
          <p:nvPicPr>
            <p:cNvPr id="1028" name="Picture 4" descr="Image result for glucose to fruct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701" y="2834329"/>
              <a:ext cx="2798538" cy="18628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957431" y="3904232"/>
              <a:ext cx="215153" cy="153214"/>
            </a:xfrm>
            <a:prstGeom prst="rect">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84" charset="0"/>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61307" y="620486"/>
            <a:ext cx="8095706" cy="585199"/>
          </a:xfrm>
        </p:spPr>
        <p:txBody>
          <a:bodyPr/>
          <a:lstStyle/>
          <a:p>
            <a:r>
              <a:rPr lang="en-US" sz="3600" dirty="0">
                <a:solidFill>
                  <a:srgbClr val="C39150"/>
                </a:solidFill>
                <a:latin typeface="Cambria" panose="02040503050406030204" pitchFamily="18" charset="0"/>
              </a:rPr>
              <a:t>Biology and Society: Got Lactose?</a:t>
            </a:r>
          </a:p>
        </p:txBody>
      </p:sp>
      <p:sp>
        <p:nvSpPr>
          <p:cNvPr id="20483" name="Rectangle 3"/>
          <p:cNvSpPr>
            <a:spLocks noGrp="1" noChangeArrowheads="1"/>
          </p:cNvSpPr>
          <p:nvPr>
            <p:ph idx="1"/>
          </p:nvPr>
        </p:nvSpPr>
        <p:spPr>
          <a:xfrm>
            <a:off x="734784" y="1641020"/>
            <a:ext cx="8193677" cy="4691063"/>
          </a:xfrm>
        </p:spPr>
        <p:txBody>
          <a:bodyPr/>
          <a:lstStyle/>
          <a:p>
            <a:r>
              <a:rPr lang="en-US" b="1" dirty="0">
                <a:latin typeface="Cambria" panose="02040503050406030204" pitchFamily="18" charset="0"/>
              </a:rPr>
              <a:t>Lactose intolerance can be addressed by</a:t>
            </a:r>
          </a:p>
          <a:p>
            <a:pPr lvl="1"/>
            <a:r>
              <a:rPr lang="en-US" b="1" dirty="0">
                <a:latin typeface="Cambria" panose="02040503050406030204" pitchFamily="18" charset="0"/>
              </a:rPr>
              <a:t>avoiding lactose-containing foods or</a:t>
            </a:r>
          </a:p>
          <a:p>
            <a:pPr lvl="1"/>
            <a:r>
              <a:rPr lang="en-US" b="1" dirty="0">
                <a:latin typeface="Cambria" panose="02040503050406030204" pitchFamily="18" charset="0"/>
              </a:rPr>
              <a:t>consuming </a:t>
            </a:r>
            <a:r>
              <a:rPr lang="en-US" b="1" dirty="0">
                <a:solidFill>
                  <a:srgbClr val="FF0000"/>
                </a:solidFill>
                <a:latin typeface="Cambria" panose="02040503050406030204" pitchFamily="18" charset="0"/>
              </a:rPr>
              <a:t>lactase</a:t>
            </a:r>
            <a:r>
              <a:rPr lang="zh-CN" altLang="en-US" sz="2000" b="1" dirty="0">
                <a:solidFill>
                  <a:srgbClr val="FF0000"/>
                </a:solidFill>
                <a:latin typeface="楷体" panose="02010609060101010101" pitchFamily="49" charset="-122"/>
                <a:ea typeface="楷体" panose="02010609060101010101" pitchFamily="49" charset="-122"/>
              </a:rPr>
              <a:t>（乳糖酶）</a:t>
            </a:r>
            <a:r>
              <a:rPr lang="en-US" b="1" dirty="0">
                <a:latin typeface="Cambria" panose="02040503050406030204" pitchFamily="18" charset="0"/>
              </a:rPr>
              <a:t>pills along with food.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7308" y="489857"/>
            <a:ext cx="7933182" cy="601528"/>
          </a:xfrm>
        </p:spPr>
        <p:txBody>
          <a:bodyPr/>
          <a:lstStyle/>
          <a:p>
            <a:r>
              <a:rPr lang="en-US" sz="4000" dirty="0">
                <a:solidFill>
                  <a:srgbClr val="FF0000"/>
                </a:solidFill>
                <a:latin typeface="Cambria" panose="02040503050406030204" pitchFamily="18" charset="0"/>
              </a:rPr>
              <a:t>Disaccharides</a:t>
            </a:r>
          </a:p>
        </p:txBody>
      </p:sp>
      <p:sp>
        <p:nvSpPr>
          <p:cNvPr id="94210" name="Rectangle 2"/>
          <p:cNvSpPr>
            <a:spLocks noGrp="1" noChangeArrowheads="1"/>
          </p:cNvSpPr>
          <p:nvPr>
            <p:ph idx="1"/>
          </p:nvPr>
        </p:nvSpPr>
        <p:spPr>
          <a:xfrm>
            <a:off x="897308" y="1632247"/>
            <a:ext cx="7422099" cy="4544716"/>
          </a:xfrm>
        </p:spPr>
        <p:txBody>
          <a:bodyPr/>
          <a:lstStyle/>
          <a:p>
            <a:r>
              <a:rPr lang="en-US" b="1" dirty="0">
                <a:latin typeface="Cambria" panose="02040503050406030204" pitchFamily="18" charset="0"/>
              </a:rPr>
              <a:t>Common forms: </a:t>
            </a:r>
            <a:r>
              <a:rPr lang="en-US" sz="3600" b="1" dirty="0">
                <a:solidFill>
                  <a:srgbClr val="FF0000"/>
                </a:solidFill>
                <a:latin typeface="Cambria" panose="02040503050406030204" pitchFamily="18" charset="0"/>
              </a:rPr>
              <a:t>sucrose and high-fructose corn syrup.</a:t>
            </a:r>
          </a:p>
          <a:p>
            <a:r>
              <a:rPr lang="en-US" b="1" dirty="0">
                <a:latin typeface="Cambria" panose="02040503050406030204" pitchFamily="18" charset="0"/>
              </a:rPr>
              <a:t>Sugar</a:t>
            </a:r>
          </a:p>
          <a:p>
            <a:pPr lvl="1"/>
            <a:r>
              <a:rPr lang="en-US" b="1" dirty="0">
                <a:solidFill>
                  <a:srgbClr val="FF0000"/>
                </a:solidFill>
                <a:latin typeface="Cambria" panose="02040503050406030204" pitchFamily="18" charset="0"/>
              </a:rPr>
              <a:t>is a major cause of tooth decay</a:t>
            </a:r>
            <a:r>
              <a:rPr lang="en-US" b="1" dirty="0">
                <a:latin typeface="Cambria" panose="02040503050406030204" pitchFamily="18" charset="0"/>
              </a:rPr>
              <a:t>;</a:t>
            </a:r>
          </a:p>
          <a:p>
            <a:pPr lvl="1"/>
            <a:r>
              <a:rPr lang="en-US" b="1" dirty="0">
                <a:latin typeface="Cambria" panose="02040503050406030204" pitchFamily="18" charset="0"/>
              </a:rPr>
              <a:t>overconsumption increases the risk of developing </a:t>
            </a:r>
            <a:r>
              <a:rPr lang="en-US" b="1" dirty="0">
                <a:solidFill>
                  <a:srgbClr val="FF0000"/>
                </a:solidFill>
                <a:latin typeface="Cambria" panose="02040503050406030204" pitchFamily="18" charset="0"/>
              </a:rPr>
              <a:t>type 2 diabetes</a:t>
            </a:r>
            <a:r>
              <a:rPr lang="zh-CN" altLang="en-US" sz="2000" b="1" dirty="0">
                <a:solidFill>
                  <a:srgbClr val="FF0000"/>
                </a:solidFill>
                <a:latin typeface="楷体" panose="02010609060101010101" pitchFamily="49" charset="-122"/>
                <a:ea typeface="楷体" panose="02010609060101010101" pitchFamily="49" charset="-122"/>
              </a:rPr>
              <a:t>（糖尿病）</a:t>
            </a:r>
            <a:r>
              <a:rPr lang="en-US" b="1" dirty="0">
                <a:solidFill>
                  <a:srgbClr val="FF0000"/>
                </a:solidFill>
                <a:latin typeface="Cambria" panose="02040503050406030204" pitchFamily="18" charset="0"/>
              </a:rPr>
              <a:t> </a:t>
            </a:r>
            <a:r>
              <a:rPr lang="en-US" b="1" dirty="0">
                <a:latin typeface="Cambria" panose="02040503050406030204" pitchFamily="18" charset="0"/>
              </a:rPr>
              <a:t>and heart disease.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se3-mm.cn.bing.net/th?id=OIP.M15fed197d05fbf4f09522227fe3d3120H0&amp;pid=15.1&amp;P=0&amp;w=252&amp;h=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0" y="5086865"/>
            <a:ext cx="24003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agilitycms.com/canadian-journal-of-diagnosis/Images/Articles/2013/04-April2013/PhotoDiagnosis/photodxcase9-04-1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414" y="5086865"/>
            <a:ext cx="3200398"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ydentalhub.com/ada/images/each/bottle_decay/ChildCaries_SevereDeca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748" y="5086865"/>
            <a:ext cx="3077308"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denturesolution.com/wp-content/uploads/2013/05/large_cav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01" y="-295833"/>
            <a:ext cx="804862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743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752641" y="550059"/>
            <a:ext cx="8112034" cy="609692"/>
          </a:xfrm>
        </p:spPr>
        <p:txBody>
          <a:bodyPr/>
          <a:lstStyle/>
          <a:p>
            <a:r>
              <a:rPr lang="en-US" sz="4000" dirty="0">
                <a:solidFill>
                  <a:srgbClr val="FF0000"/>
                </a:solidFill>
                <a:latin typeface="Cambria" panose="02040503050406030204" pitchFamily="18" charset="0"/>
              </a:rPr>
              <a:t>Polysaccharides</a:t>
            </a:r>
            <a:r>
              <a:rPr lang="zh-CN" altLang="en-US" sz="2000" dirty="0">
                <a:solidFill>
                  <a:srgbClr val="FF0000"/>
                </a:solidFill>
                <a:latin typeface="楷体"/>
              </a:rPr>
              <a:t>（多糖）</a:t>
            </a:r>
            <a:endParaRPr lang="en-US" sz="4000" dirty="0">
              <a:solidFill>
                <a:srgbClr val="FF0000"/>
              </a:solidFill>
              <a:latin typeface="楷体"/>
            </a:endParaRPr>
          </a:p>
        </p:txBody>
      </p:sp>
      <p:sp>
        <p:nvSpPr>
          <p:cNvPr id="102403" name="Rectangle 3"/>
          <p:cNvSpPr>
            <a:spLocks noGrp="1" noChangeArrowheads="1"/>
          </p:cNvSpPr>
          <p:nvPr>
            <p:ph idx="1"/>
          </p:nvPr>
        </p:nvSpPr>
        <p:spPr>
          <a:xfrm>
            <a:off x="837488" y="1518557"/>
            <a:ext cx="7571726" cy="4658406"/>
          </a:xfrm>
        </p:spPr>
        <p:txBody>
          <a:bodyPr/>
          <a:lstStyle/>
          <a:p>
            <a:r>
              <a:rPr lang="en-US" b="1" dirty="0">
                <a:solidFill>
                  <a:srgbClr val="FF0000"/>
                </a:solidFill>
                <a:latin typeface="Cambria" panose="02040503050406030204" pitchFamily="18" charset="0"/>
              </a:rPr>
              <a:t>Polysaccharides</a:t>
            </a:r>
          </a:p>
          <a:p>
            <a:pPr lvl="1"/>
            <a:r>
              <a:rPr lang="en-US" b="1" dirty="0">
                <a:latin typeface="Cambria" panose="02040503050406030204" pitchFamily="18" charset="0"/>
              </a:rPr>
              <a:t>are complex carbohydrates and</a:t>
            </a:r>
          </a:p>
          <a:p>
            <a:pPr lvl="1"/>
            <a:r>
              <a:rPr lang="en-US" b="1" dirty="0">
                <a:latin typeface="Cambria" panose="02040503050406030204" pitchFamily="18" charset="0"/>
              </a:rPr>
              <a:t>are made of long chains of sugars—polymers of monosaccharides.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Polysaccharides</a:t>
            </a:r>
          </a:p>
        </p:txBody>
      </p:sp>
      <p:pic>
        <p:nvPicPr>
          <p:cNvPr id="4" name="03_09Polysaccharide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35052413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1935" y="440871"/>
            <a:ext cx="8038556" cy="650514"/>
          </a:xfrm>
        </p:spPr>
        <p:txBody>
          <a:bodyPr/>
          <a:lstStyle/>
          <a:p>
            <a:r>
              <a:rPr lang="en-US" sz="4000" dirty="0">
                <a:solidFill>
                  <a:srgbClr val="FF0000"/>
                </a:solidFill>
                <a:latin typeface="Cambria" panose="02040503050406030204" pitchFamily="18" charset="0"/>
              </a:rPr>
              <a:t>Polysaccharides</a:t>
            </a:r>
            <a:r>
              <a:rPr lang="zh-CN" altLang="en-US" sz="2000" dirty="0">
                <a:solidFill>
                  <a:srgbClr val="FF0000"/>
                </a:solidFill>
                <a:latin typeface="楷体" panose="02010609060101010101" pitchFamily="49" charset="-122"/>
                <a:ea typeface="楷体" panose="02010609060101010101" pitchFamily="49" charset="-122"/>
              </a:rPr>
              <a:t>（多糖）</a:t>
            </a:r>
            <a:endParaRPr lang="en-US" sz="4000" dirty="0">
              <a:solidFill>
                <a:srgbClr val="FF0000"/>
              </a:solidFill>
              <a:latin typeface="楷体" panose="02010609060101010101" pitchFamily="49" charset="-122"/>
              <a:ea typeface="楷体" panose="02010609060101010101" pitchFamily="49" charset="-122"/>
            </a:endParaRPr>
          </a:p>
        </p:txBody>
      </p:sp>
      <p:sp>
        <p:nvSpPr>
          <p:cNvPr id="104450" name="Rectangle 2"/>
          <p:cNvSpPr>
            <a:spLocks noGrp="1" noChangeArrowheads="1"/>
          </p:cNvSpPr>
          <p:nvPr>
            <p:ph idx="1"/>
          </p:nvPr>
        </p:nvSpPr>
        <p:spPr>
          <a:xfrm>
            <a:off x="791935" y="1551213"/>
            <a:ext cx="8038555" cy="4625749"/>
          </a:xfrm>
        </p:spPr>
        <p:txBody>
          <a:bodyPr/>
          <a:lstStyle/>
          <a:p>
            <a:r>
              <a:rPr lang="en-US" b="1" dirty="0" smtClean="0">
                <a:solidFill>
                  <a:srgbClr val="FF0000"/>
                </a:solidFill>
                <a:latin typeface="Cambria" panose="02040503050406030204" pitchFamily="18" charset="0"/>
              </a:rPr>
              <a:t>Starch </a:t>
            </a:r>
            <a:r>
              <a:rPr lang="zh-CN" altLang="en-US" sz="2000" b="1" dirty="0" smtClean="0">
                <a:solidFill>
                  <a:srgbClr val="FF0000"/>
                </a:solidFill>
                <a:latin typeface="楷体" panose="02010609060101010101" pitchFamily="49" charset="-122"/>
                <a:ea typeface="楷体" panose="02010609060101010101" pitchFamily="49" charset="-122"/>
              </a:rPr>
              <a:t>（淀粉）</a:t>
            </a:r>
            <a:endParaRPr lang="en-US" sz="2000" b="1" dirty="0">
              <a:solidFill>
                <a:srgbClr val="FF0000"/>
              </a:solidFill>
              <a:latin typeface="楷体" panose="02010609060101010101" pitchFamily="49" charset="-122"/>
              <a:ea typeface="楷体" panose="02010609060101010101" pitchFamily="49" charset="-122"/>
            </a:endParaRPr>
          </a:p>
          <a:p>
            <a:pPr lvl="1"/>
            <a:r>
              <a:rPr lang="en-US" b="1" dirty="0">
                <a:latin typeface="Cambria" panose="02040503050406030204" pitchFamily="18" charset="0"/>
              </a:rPr>
              <a:t>is a familiar example of a polysaccharide,</a:t>
            </a:r>
          </a:p>
          <a:p>
            <a:pPr lvl="1"/>
            <a:r>
              <a:rPr lang="en-US" b="1" dirty="0">
                <a:latin typeface="Cambria" panose="02040503050406030204" pitchFamily="18" charset="0"/>
              </a:rPr>
              <a:t>consists of long strings of glucose monomers, and</a:t>
            </a:r>
          </a:p>
          <a:p>
            <a:pPr lvl="1"/>
            <a:r>
              <a:rPr lang="en-US" b="1" dirty="0">
                <a:latin typeface="Cambria" panose="02040503050406030204" pitchFamily="18" charset="0"/>
              </a:rPr>
              <a:t>is used by plant cells to store energy.</a:t>
            </a:r>
          </a:p>
          <a:p>
            <a:r>
              <a:rPr lang="en-US" b="1" dirty="0">
                <a:latin typeface="Cambria" panose="02040503050406030204" pitchFamily="18" charset="0"/>
              </a:rPr>
              <a:t>Potatoes and grains are major sources of starch in our diet.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3-03_09aPolysaccharides-L.jpg" descr="C:\Documents and Settings\rajesh\Desktop\PPT\Campbel Chapter-03\03_Labeled_Images\23-03_09aPolysaccharides-L.jpg"/>
          <p:cNvPicPr>
            <a:picLocks noChangeAspect="1"/>
          </p:cNvPicPr>
          <p:nvPr/>
        </p:nvPicPr>
        <p:blipFill>
          <a:blip r:embed="rId3" r:link="rId4"/>
          <a:stretch>
            <a:fillRect/>
          </a:stretch>
        </p:blipFill>
        <p:spPr>
          <a:xfrm>
            <a:off x="1880616" y="2359152"/>
            <a:ext cx="5382768" cy="2139696"/>
          </a:xfrm>
          <a:prstGeom prst="rect">
            <a:avLst/>
          </a:prstGeom>
        </p:spPr>
      </p:pic>
      <p:sp>
        <p:nvSpPr>
          <p:cNvPr id="5" name="TextBox 2"/>
          <p:cNvSpPr txBox="1">
            <a:spLocks noChangeArrowheads="1"/>
          </p:cNvSpPr>
          <p:nvPr/>
        </p:nvSpPr>
        <p:spPr bwMode="auto">
          <a:xfrm>
            <a:off x="4323554" y="2339962"/>
            <a:ext cx="2920671" cy="692497"/>
          </a:xfrm>
          <a:prstGeom prst="rect">
            <a:avLst/>
          </a:prstGeom>
          <a:noFill/>
          <a:ln w="9525">
            <a:noFill/>
            <a:miter lim="800000"/>
            <a:headEnd/>
            <a:tailEnd/>
          </a:ln>
        </p:spPr>
        <p:txBody>
          <a:bodyPr wrap="none" lIns="0" tIns="0" rIns="0" bIns="0">
            <a:spAutoFit/>
          </a:bodyPr>
          <a:lstStyle/>
          <a:p>
            <a:pPr eaLnBrk="0" hangingPunct="0">
              <a:lnSpc>
                <a:spcPts val="2700"/>
              </a:lnSpc>
            </a:pPr>
            <a:r>
              <a:rPr lang="en-US" b="1" dirty="0">
                <a:solidFill>
                  <a:srgbClr val="000000"/>
                </a:solidFill>
                <a:latin typeface="Arial"/>
                <a:ea typeface="ＭＳ Ｐゴシック" charset="0"/>
              </a:rPr>
              <a:t>Starch granules</a:t>
            </a:r>
          </a:p>
          <a:p>
            <a:pPr eaLnBrk="0" hangingPunct="0">
              <a:lnSpc>
                <a:spcPts val="2700"/>
              </a:lnSpc>
            </a:pPr>
            <a:r>
              <a:rPr lang="en-US" b="1" dirty="0">
                <a:solidFill>
                  <a:srgbClr val="000000"/>
                </a:solidFill>
                <a:latin typeface="Arial"/>
                <a:ea typeface="ＭＳ Ｐゴシック" charset="0"/>
              </a:rPr>
              <a:t>in potato tuber cells</a:t>
            </a:r>
          </a:p>
        </p:txBody>
      </p:sp>
      <p:grpSp>
        <p:nvGrpSpPr>
          <p:cNvPr id="2" name="Group 1"/>
          <p:cNvGrpSpPr/>
          <p:nvPr/>
        </p:nvGrpSpPr>
        <p:grpSpPr>
          <a:xfrm>
            <a:off x="3024189" y="2562219"/>
            <a:ext cx="1247775" cy="1166817"/>
            <a:chOff x="3024189" y="2562219"/>
            <a:chExt cx="1247775" cy="1166817"/>
          </a:xfrm>
        </p:grpSpPr>
        <p:sp>
          <p:nvSpPr>
            <p:cNvPr id="6" name="Freeform 3"/>
            <p:cNvSpPr/>
            <p:nvPr/>
          </p:nvSpPr>
          <p:spPr>
            <a:xfrm flipV="1">
              <a:off x="3181352" y="2576510"/>
              <a:ext cx="1085849" cy="366711"/>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7" name="Freeform 3"/>
            <p:cNvSpPr/>
            <p:nvPr/>
          </p:nvSpPr>
          <p:spPr>
            <a:xfrm flipV="1">
              <a:off x="3024189" y="2562219"/>
              <a:ext cx="1247775" cy="1166817"/>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9" name="Group 8"/>
          <p:cNvGrpSpPr/>
          <p:nvPr/>
        </p:nvGrpSpPr>
        <p:grpSpPr>
          <a:xfrm>
            <a:off x="3031348" y="2559854"/>
            <a:ext cx="1247775" cy="1166817"/>
            <a:chOff x="3024189" y="2562219"/>
            <a:chExt cx="1247775" cy="1166817"/>
          </a:xfrm>
        </p:grpSpPr>
        <p:sp>
          <p:nvSpPr>
            <p:cNvPr id="10" name="Freeform 3"/>
            <p:cNvSpPr/>
            <p:nvPr/>
          </p:nvSpPr>
          <p:spPr>
            <a:xfrm flipV="1">
              <a:off x="3181352" y="2576510"/>
              <a:ext cx="1085849" cy="366711"/>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1" name="Freeform 3"/>
            <p:cNvSpPr/>
            <p:nvPr/>
          </p:nvSpPr>
          <p:spPr>
            <a:xfrm flipV="1">
              <a:off x="3024189" y="2562219"/>
              <a:ext cx="1247775" cy="1166817"/>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1208" y="692382"/>
            <a:ext cx="8027186" cy="958863"/>
          </a:xfrm>
        </p:spPr>
        <p:txBody>
          <a:bodyPr/>
          <a:lstStyle/>
          <a:p>
            <a:r>
              <a:rPr lang="en-US" sz="4000" dirty="0">
                <a:solidFill>
                  <a:srgbClr val="FF0000"/>
                </a:solidFill>
                <a:latin typeface="Cambria" panose="02040503050406030204" pitchFamily="18" charset="0"/>
              </a:rPr>
              <a:t>Polysaccharides</a:t>
            </a:r>
          </a:p>
        </p:txBody>
      </p:sp>
      <p:sp>
        <p:nvSpPr>
          <p:cNvPr id="104450" name="Rectangle 2"/>
          <p:cNvSpPr>
            <a:spLocks noGrp="1" noChangeArrowheads="1"/>
          </p:cNvSpPr>
          <p:nvPr>
            <p:ph idx="1"/>
          </p:nvPr>
        </p:nvSpPr>
        <p:spPr>
          <a:xfrm>
            <a:off x="939114" y="1754659"/>
            <a:ext cx="7430530" cy="4422303"/>
          </a:xfrm>
        </p:spPr>
        <p:txBody>
          <a:bodyPr/>
          <a:lstStyle/>
          <a:p>
            <a:r>
              <a:rPr lang="en-US" sz="3600" b="1" dirty="0">
                <a:solidFill>
                  <a:srgbClr val="FF0000"/>
                </a:solidFill>
                <a:latin typeface="Cambria" panose="02040503050406030204" pitchFamily="18" charset="0"/>
              </a:rPr>
              <a:t>Glycogen</a:t>
            </a:r>
            <a:r>
              <a:rPr lang="zh-CN" altLang="en-US" sz="2000" b="1" dirty="0">
                <a:solidFill>
                  <a:srgbClr val="FF0000"/>
                </a:solidFill>
                <a:latin typeface="楷体" panose="02010609060101010101" pitchFamily="49" charset="-122"/>
                <a:ea typeface="楷体" panose="02010609060101010101" pitchFamily="49" charset="-122"/>
              </a:rPr>
              <a:t>（糖原）</a:t>
            </a:r>
            <a:endParaRPr lang="en-US" b="1" dirty="0">
              <a:solidFill>
                <a:srgbClr val="FF0000"/>
              </a:solidFill>
              <a:latin typeface="楷体" panose="02010609060101010101" pitchFamily="49" charset="-122"/>
              <a:ea typeface="楷体" panose="02010609060101010101" pitchFamily="49" charset="-122"/>
            </a:endParaRPr>
          </a:p>
          <a:p>
            <a:pPr lvl="1"/>
            <a:r>
              <a:rPr lang="en-US" b="1" dirty="0">
                <a:latin typeface="Cambria" panose="02040503050406030204" pitchFamily="18" charset="0"/>
              </a:rPr>
              <a:t>is used by animal cells to store energy and</a:t>
            </a:r>
          </a:p>
          <a:p>
            <a:pPr lvl="1"/>
            <a:r>
              <a:rPr lang="en-US" b="1" dirty="0">
                <a:latin typeface="Cambria" panose="02040503050406030204" pitchFamily="18" charset="0"/>
              </a:rPr>
              <a:t>is broken down to release glucose when you need energy.</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4-03_09bPolysaccharides-L.jpg" descr="C:\Documents and Settings\rajesh\Desktop\PPT\Campbel Chapter-03\03_Labeled_Images\24-03_09bPolysaccharides-L.jpg"/>
          <p:cNvPicPr>
            <a:picLocks noChangeAspect="1"/>
          </p:cNvPicPr>
          <p:nvPr/>
        </p:nvPicPr>
        <p:blipFill>
          <a:blip r:embed="rId3" r:link="rId4"/>
          <a:stretch>
            <a:fillRect/>
          </a:stretch>
        </p:blipFill>
        <p:spPr>
          <a:xfrm>
            <a:off x="1941576" y="1926335"/>
            <a:ext cx="5260848" cy="3005328"/>
          </a:xfrm>
          <a:prstGeom prst="rect">
            <a:avLst/>
          </a:prstGeom>
        </p:spPr>
      </p:pic>
      <p:sp>
        <p:nvSpPr>
          <p:cNvPr id="5" name="TextBox 2"/>
          <p:cNvSpPr txBox="1">
            <a:spLocks noChangeArrowheads="1"/>
          </p:cNvSpPr>
          <p:nvPr/>
        </p:nvSpPr>
        <p:spPr bwMode="auto">
          <a:xfrm>
            <a:off x="4417217" y="1932775"/>
            <a:ext cx="2768387" cy="1038746"/>
          </a:xfrm>
          <a:prstGeom prst="rect">
            <a:avLst/>
          </a:prstGeom>
          <a:noFill/>
          <a:ln w="9525">
            <a:noFill/>
            <a:miter lim="800000"/>
            <a:headEnd/>
            <a:tailEnd/>
          </a:ln>
        </p:spPr>
        <p:txBody>
          <a:bodyPr wrap="none" lIns="0" tIns="0" rIns="0" bIns="0">
            <a:spAutoFit/>
          </a:bodyPr>
          <a:lstStyle/>
          <a:p>
            <a:pPr eaLnBrk="0" hangingPunct="0">
              <a:lnSpc>
                <a:spcPts val="2600"/>
              </a:lnSpc>
            </a:pPr>
            <a:r>
              <a:rPr lang="en-US" b="1" dirty="0">
                <a:solidFill>
                  <a:srgbClr val="000000"/>
                </a:solidFill>
                <a:latin typeface="Arial"/>
                <a:ea typeface="ＭＳ Ｐゴシック" charset="0"/>
              </a:rPr>
              <a:t>Glycogen granules</a:t>
            </a:r>
          </a:p>
          <a:p>
            <a:pPr eaLnBrk="0" hangingPunct="0">
              <a:lnSpc>
                <a:spcPts val="2600"/>
              </a:lnSpc>
            </a:pPr>
            <a:r>
              <a:rPr lang="en-US" b="1" dirty="0">
                <a:solidFill>
                  <a:srgbClr val="000000"/>
                </a:solidFill>
                <a:latin typeface="Arial"/>
                <a:ea typeface="ＭＳ Ｐゴシック" charset="0"/>
              </a:rPr>
              <a:t>in muscle</a:t>
            </a:r>
          </a:p>
          <a:p>
            <a:pPr eaLnBrk="0" hangingPunct="0">
              <a:lnSpc>
                <a:spcPts val="2600"/>
              </a:lnSpc>
            </a:pPr>
            <a:r>
              <a:rPr lang="en-US" b="1" dirty="0">
                <a:solidFill>
                  <a:srgbClr val="000000"/>
                </a:solidFill>
                <a:latin typeface="Arial"/>
                <a:ea typeface="ＭＳ Ｐゴシック" charset="0"/>
              </a:rPr>
              <a:t>tissue</a:t>
            </a:r>
          </a:p>
        </p:txBody>
      </p:sp>
      <p:sp>
        <p:nvSpPr>
          <p:cNvPr id="6" name="Freeform 3"/>
          <p:cNvSpPr/>
          <p:nvPr/>
        </p:nvSpPr>
        <p:spPr>
          <a:xfrm flipV="1">
            <a:off x="2971800" y="2452146"/>
            <a:ext cx="1381125" cy="176753"/>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8" name="Freeform 3"/>
          <p:cNvSpPr/>
          <p:nvPr/>
        </p:nvSpPr>
        <p:spPr>
          <a:xfrm flipV="1">
            <a:off x="2988466" y="2452940"/>
            <a:ext cx="1381125" cy="176753"/>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3126" y="494054"/>
            <a:ext cx="8027186" cy="691335"/>
          </a:xfrm>
        </p:spPr>
        <p:txBody>
          <a:bodyPr/>
          <a:lstStyle/>
          <a:p>
            <a:r>
              <a:rPr lang="en-US" sz="4000" dirty="0">
                <a:solidFill>
                  <a:srgbClr val="FF0000"/>
                </a:solidFill>
                <a:latin typeface="Cambria" panose="02040503050406030204" pitchFamily="18" charset="0"/>
              </a:rPr>
              <a:t>Polysaccharides</a:t>
            </a:r>
          </a:p>
        </p:txBody>
      </p:sp>
      <p:sp>
        <p:nvSpPr>
          <p:cNvPr id="104450" name="Rectangle 2"/>
          <p:cNvSpPr>
            <a:spLocks noGrp="1" noChangeArrowheads="1"/>
          </p:cNvSpPr>
          <p:nvPr>
            <p:ph idx="1"/>
          </p:nvPr>
        </p:nvSpPr>
        <p:spPr>
          <a:xfrm>
            <a:off x="972066" y="1721707"/>
            <a:ext cx="7595286" cy="4455255"/>
          </a:xfrm>
        </p:spPr>
        <p:txBody>
          <a:bodyPr/>
          <a:lstStyle/>
          <a:p>
            <a:r>
              <a:rPr lang="en-US" sz="3600" b="1" dirty="0">
                <a:solidFill>
                  <a:srgbClr val="FF0000"/>
                </a:solidFill>
                <a:latin typeface="Cambria" panose="02040503050406030204" pitchFamily="18" charset="0"/>
              </a:rPr>
              <a:t>Cellulose</a:t>
            </a:r>
            <a:r>
              <a:rPr lang="zh-CN" altLang="en-US" sz="2000" b="1" dirty="0">
                <a:solidFill>
                  <a:srgbClr val="FF0000"/>
                </a:solidFill>
                <a:latin typeface="楷体" panose="02010609060101010101" pitchFamily="49" charset="-122"/>
                <a:ea typeface="楷体" panose="02010609060101010101" pitchFamily="49" charset="-122"/>
              </a:rPr>
              <a:t>（纤维素）</a:t>
            </a:r>
            <a:endParaRPr lang="en-US" b="1" dirty="0">
              <a:solidFill>
                <a:srgbClr val="FF0000"/>
              </a:solidFill>
              <a:latin typeface="楷体" panose="02010609060101010101" pitchFamily="49" charset="-122"/>
              <a:ea typeface="楷体" panose="02010609060101010101" pitchFamily="49" charset="-122"/>
            </a:endParaRPr>
          </a:p>
          <a:p>
            <a:pPr lvl="1"/>
            <a:r>
              <a:rPr lang="en-US" b="1" dirty="0">
                <a:latin typeface="Cambria" panose="02040503050406030204" pitchFamily="18" charset="0"/>
              </a:rPr>
              <a:t>is the most abundant organic compound on Earth,</a:t>
            </a:r>
          </a:p>
          <a:p>
            <a:pPr lvl="1"/>
            <a:r>
              <a:rPr lang="en-US" b="1" dirty="0">
                <a:latin typeface="Cambria" panose="02040503050406030204" pitchFamily="18" charset="0"/>
              </a:rPr>
              <a:t>forms cable-like fibrils</a:t>
            </a:r>
            <a:r>
              <a:rPr lang="zh-CN" altLang="en-US"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a:rPr>
              <a:t>原纤维</a:t>
            </a:r>
            <a:r>
              <a:rPr lang="zh-CN" altLang="en-US" sz="2000" b="1" dirty="0">
                <a:latin typeface="楷体" panose="02010609060101010101" pitchFamily="49" charset="-122"/>
                <a:ea typeface="楷体" panose="02010609060101010101" pitchFamily="49" charset="-122"/>
              </a:rPr>
              <a:t>）</a:t>
            </a:r>
            <a:r>
              <a:rPr lang="en-US" b="1" dirty="0">
                <a:latin typeface="Cambria" panose="02040503050406030204" pitchFamily="18" charset="0"/>
              </a:rPr>
              <a:t> in the walls that enclose plant cells, and</a:t>
            </a:r>
          </a:p>
          <a:p>
            <a:pPr lvl="1"/>
            <a:r>
              <a:rPr lang="en-US" sz="3600" b="1" dirty="0">
                <a:solidFill>
                  <a:srgbClr val="FF0000"/>
                </a:solidFill>
                <a:latin typeface="Cambria" panose="02040503050406030204" pitchFamily="18" charset="0"/>
              </a:rPr>
              <a:t>cannot be broken by any enzyme produced by </a:t>
            </a:r>
            <a:r>
              <a:rPr lang="en-US" sz="3600" b="1" dirty="0" smtClean="0">
                <a:solidFill>
                  <a:srgbClr val="FF0000"/>
                </a:solidFill>
                <a:latin typeface="Cambria" panose="02040503050406030204" pitchFamily="18" charset="0"/>
              </a:rPr>
              <a:t>animals!</a:t>
            </a:r>
            <a:endParaRPr lang="en-US" sz="3600" b="1"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5-03_09cPolysaccharides-L.jpg" descr="C:\Documents and Settings\rajesh\Desktop\PPT\Campbel Chapter-03\03_Labeled_Images\25-03_09cPolysaccharides-L.jpg"/>
          <p:cNvPicPr>
            <a:picLocks noChangeAspect="1"/>
          </p:cNvPicPr>
          <p:nvPr/>
        </p:nvPicPr>
        <p:blipFill>
          <a:blip r:embed="rId3" r:link="rId4"/>
          <a:stretch>
            <a:fillRect/>
          </a:stretch>
        </p:blipFill>
        <p:spPr>
          <a:xfrm>
            <a:off x="298703" y="1837944"/>
            <a:ext cx="8546592" cy="3182112"/>
          </a:xfrm>
          <a:prstGeom prst="rect">
            <a:avLst/>
          </a:prstGeom>
        </p:spPr>
      </p:pic>
      <p:sp>
        <p:nvSpPr>
          <p:cNvPr id="5" name="TextBox 2"/>
          <p:cNvSpPr txBox="1">
            <a:spLocks noChangeArrowheads="1"/>
          </p:cNvSpPr>
          <p:nvPr/>
        </p:nvSpPr>
        <p:spPr bwMode="auto">
          <a:xfrm>
            <a:off x="3345657" y="1849443"/>
            <a:ext cx="3127459" cy="692497"/>
          </a:xfrm>
          <a:prstGeom prst="rect">
            <a:avLst/>
          </a:prstGeom>
          <a:noFill/>
          <a:ln w="9525">
            <a:noFill/>
            <a:miter lim="800000"/>
            <a:headEnd/>
            <a:tailEnd/>
          </a:ln>
        </p:spPr>
        <p:txBody>
          <a:bodyPr wrap="none" lIns="0" tIns="0" rIns="0" bIns="0">
            <a:spAutoFit/>
          </a:bodyPr>
          <a:lstStyle/>
          <a:p>
            <a:pPr eaLnBrk="0" hangingPunct="0">
              <a:lnSpc>
                <a:spcPts val="2700"/>
              </a:lnSpc>
            </a:pPr>
            <a:r>
              <a:rPr lang="en-US" b="1" dirty="0">
                <a:solidFill>
                  <a:srgbClr val="000000"/>
                </a:solidFill>
                <a:latin typeface="Arial"/>
                <a:ea typeface="ＭＳ Ｐゴシック" charset="0"/>
              </a:rPr>
              <a:t>Cellulose </a:t>
            </a:r>
            <a:r>
              <a:rPr lang="en-US" b="1" dirty="0" err="1">
                <a:solidFill>
                  <a:srgbClr val="000000"/>
                </a:solidFill>
                <a:latin typeface="Arial"/>
                <a:ea typeface="ＭＳ Ｐゴシック" charset="0"/>
              </a:rPr>
              <a:t>microfibrils</a:t>
            </a:r>
            <a:endParaRPr lang="en-US" b="1" dirty="0">
              <a:solidFill>
                <a:srgbClr val="000000"/>
              </a:solidFill>
              <a:latin typeface="Arial"/>
              <a:ea typeface="ＭＳ Ｐゴシック" charset="0"/>
            </a:endParaRPr>
          </a:p>
          <a:p>
            <a:pPr eaLnBrk="0" hangingPunct="0">
              <a:lnSpc>
                <a:spcPts val="2700"/>
              </a:lnSpc>
            </a:pPr>
            <a:r>
              <a:rPr lang="en-US" b="1" dirty="0">
                <a:solidFill>
                  <a:srgbClr val="000000"/>
                </a:solidFill>
                <a:latin typeface="Arial"/>
                <a:ea typeface="ＭＳ Ｐゴシック" charset="0"/>
              </a:rPr>
              <a:t>in a plant cell wall</a:t>
            </a:r>
          </a:p>
        </p:txBody>
      </p:sp>
      <p:sp>
        <p:nvSpPr>
          <p:cNvPr id="6" name="TextBox 4"/>
          <p:cNvSpPr txBox="1">
            <a:spLocks noChangeArrowheads="1"/>
          </p:cNvSpPr>
          <p:nvPr/>
        </p:nvSpPr>
        <p:spPr bwMode="auto">
          <a:xfrm>
            <a:off x="3395663" y="2783685"/>
            <a:ext cx="1505220" cy="692497"/>
          </a:xfrm>
          <a:prstGeom prst="rect">
            <a:avLst/>
          </a:prstGeom>
          <a:noFill/>
          <a:ln w="9525">
            <a:noFill/>
            <a:miter lim="800000"/>
            <a:headEnd/>
            <a:tailEnd/>
          </a:ln>
        </p:spPr>
        <p:txBody>
          <a:bodyPr wrap="none" lIns="0" tIns="0" rIns="0" bIns="0">
            <a:spAutoFit/>
          </a:bodyPr>
          <a:lstStyle/>
          <a:p>
            <a:pPr eaLnBrk="0" hangingPunct="0">
              <a:lnSpc>
                <a:spcPts val="2600"/>
              </a:lnSpc>
            </a:pPr>
            <a:r>
              <a:rPr lang="en-US" b="1" dirty="0">
                <a:solidFill>
                  <a:srgbClr val="000000"/>
                </a:solidFill>
                <a:latin typeface="Arial"/>
                <a:ea typeface="ＭＳ Ｐゴシック" charset="0"/>
              </a:rPr>
              <a:t>Cellulose</a:t>
            </a:r>
          </a:p>
          <a:p>
            <a:pPr eaLnBrk="0" hangingPunct="0">
              <a:lnSpc>
                <a:spcPts val="2600"/>
              </a:lnSpc>
            </a:pPr>
            <a:r>
              <a:rPr lang="en-US" b="1" dirty="0">
                <a:solidFill>
                  <a:srgbClr val="000000"/>
                </a:solidFill>
                <a:latin typeface="Arial"/>
                <a:ea typeface="ＭＳ Ｐゴシック" charset="0"/>
              </a:rPr>
              <a:t>molecules</a:t>
            </a:r>
          </a:p>
        </p:txBody>
      </p:sp>
      <p:sp>
        <p:nvSpPr>
          <p:cNvPr id="7" name="Freeform 3"/>
          <p:cNvSpPr/>
          <p:nvPr/>
        </p:nvSpPr>
        <p:spPr>
          <a:xfrm flipV="1">
            <a:off x="2534445" y="2401092"/>
            <a:ext cx="749301" cy="19684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nvGrpSpPr>
          <p:cNvPr id="10" name="Group 9"/>
          <p:cNvGrpSpPr/>
          <p:nvPr/>
        </p:nvGrpSpPr>
        <p:grpSpPr>
          <a:xfrm>
            <a:off x="3683795" y="3453329"/>
            <a:ext cx="721517" cy="591909"/>
            <a:chOff x="3683795" y="3453329"/>
            <a:chExt cx="721517" cy="591909"/>
          </a:xfrm>
        </p:grpSpPr>
        <p:sp>
          <p:nvSpPr>
            <p:cNvPr id="8" name="Freeform 3"/>
            <p:cNvSpPr/>
            <p:nvPr/>
          </p:nvSpPr>
          <p:spPr>
            <a:xfrm flipV="1">
              <a:off x="3683795" y="3453329"/>
              <a:ext cx="371650" cy="59190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9" name="Freeform 3"/>
            <p:cNvSpPr/>
            <p:nvPr/>
          </p:nvSpPr>
          <p:spPr>
            <a:xfrm flipH="1" flipV="1">
              <a:off x="4040981" y="3453330"/>
              <a:ext cx="364331" cy="59047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12" name="Freeform 3"/>
          <p:cNvSpPr/>
          <p:nvPr/>
        </p:nvSpPr>
        <p:spPr>
          <a:xfrm flipV="1">
            <a:off x="2543985" y="2396346"/>
            <a:ext cx="749301" cy="196849"/>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5607" y="547847"/>
            <a:ext cx="8368393" cy="706824"/>
          </a:xfrm>
        </p:spPr>
        <p:txBody>
          <a:bodyPr/>
          <a:lstStyle/>
          <a:p>
            <a:r>
              <a:rPr lang="en-US" sz="4000" dirty="0">
                <a:solidFill>
                  <a:srgbClr val="FF0000"/>
                </a:solidFill>
                <a:latin typeface="Cambria" panose="02040503050406030204" pitchFamily="18" charset="0"/>
              </a:rPr>
              <a:t>Organic Compounds</a:t>
            </a:r>
          </a:p>
        </p:txBody>
      </p:sp>
      <p:sp>
        <p:nvSpPr>
          <p:cNvPr id="24579" name="Rectangle 3"/>
          <p:cNvSpPr>
            <a:spLocks noGrp="1" noChangeArrowheads="1"/>
          </p:cNvSpPr>
          <p:nvPr>
            <p:ph idx="1"/>
          </p:nvPr>
        </p:nvSpPr>
        <p:spPr>
          <a:xfrm>
            <a:off x="863125" y="1657349"/>
            <a:ext cx="7967366" cy="4519613"/>
          </a:xfrm>
        </p:spPr>
        <p:txBody>
          <a:bodyPr/>
          <a:lstStyle/>
          <a:p>
            <a:r>
              <a:rPr lang="en-US" sz="3600" b="1" dirty="0">
                <a:solidFill>
                  <a:srgbClr val="FF0000"/>
                </a:solidFill>
                <a:latin typeface="Cambria" panose="02040503050406030204" pitchFamily="18" charset="0"/>
              </a:rPr>
              <a:t>Organic compounds are carbon-based molecules.</a:t>
            </a:r>
          </a:p>
          <a:p>
            <a:r>
              <a:rPr lang="en-US" altLang="zh-CN" b="1" dirty="0">
                <a:latin typeface="Cambria" panose="02040503050406030204" pitchFamily="18" charset="0"/>
              </a:rPr>
              <a:t>Most compounds found in a cell are carbon-based molecules.</a:t>
            </a:r>
          </a:p>
          <a:p>
            <a:r>
              <a:rPr lang="en-US" altLang="zh-CN" b="1" dirty="0">
                <a:latin typeface="Cambria" panose="02040503050406030204" pitchFamily="18" charset="0"/>
              </a:rPr>
              <a:t>Carbon forms large, complex, and diverse molecules necessary for life’s functions.</a:t>
            </a:r>
          </a:p>
          <a:p>
            <a:endParaRPr lang="en-US" b="1" dirty="0">
              <a:solidFill>
                <a:srgbClr val="FF0000"/>
              </a:solidFill>
              <a:latin typeface="Cambria" panose="02040503050406030204" pitchFamily="18" charset="0"/>
            </a:endParaRPr>
          </a:p>
          <a:p>
            <a:endParaRPr lang="en-US" b="1" dirty="0">
              <a:solidFill>
                <a:srgbClr val="FF0000"/>
              </a:solidFill>
              <a:latin typeface="Cambria" panose="020405030504060302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6-03_09dPolysaccharides-L.jpg" descr="C:\Documents and Settings\rajesh\Desktop\PPT\Campbel Chapter-03\03_Labeled_Images\26-03_09dPolysaccharides-L.jpg"/>
          <p:cNvPicPr>
            <a:picLocks noChangeAspect="1"/>
          </p:cNvPicPr>
          <p:nvPr/>
        </p:nvPicPr>
        <p:blipFill>
          <a:blip r:embed="rId3" r:link="rId4"/>
          <a:stretch>
            <a:fillRect/>
          </a:stretch>
        </p:blipFill>
        <p:spPr>
          <a:xfrm>
            <a:off x="1923288" y="204216"/>
            <a:ext cx="5297424" cy="6449568"/>
          </a:xfrm>
          <a:prstGeom prst="rect">
            <a:avLst/>
          </a:prstGeom>
        </p:spPr>
      </p:pic>
      <p:sp>
        <p:nvSpPr>
          <p:cNvPr id="5" name="TextBox 2"/>
          <p:cNvSpPr txBox="1">
            <a:spLocks noChangeArrowheads="1"/>
          </p:cNvSpPr>
          <p:nvPr/>
        </p:nvSpPr>
        <p:spPr bwMode="auto">
          <a:xfrm>
            <a:off x="3849837" y="191947"/>
            <a:ext cx="1240724" cy="323165"/>
          </a:xfrm>
          <a:prstGeom prst="rect">
            <a:avLst/>
          </a:prstGeom>
          <a:noFill/>
          <a:ln w="9525">
            <a:noFill/>
            <a:miter lim="800000"/>
            <a:headEnd/>
            <a:tailEnd/>
          </a:ln>
        </p:spPr>
        <p:txBody>
          <a:bodyPr wrap="none" lIns="0" tIns="0" rIns="0" bIns="0">
            <a:spAutoFit/>
          </a:bodyPr>
          <a:lstStyle/>
          <a:p>
            <a:pPr eaLnBrk="0" hangingPunct="0"/>
            <a:r>
              <a:rPr lang="en-US" sz="2100" b="1" dirty="0">
                <a:solidFill>
                  <a:srgbClr val="000000"/>
                </a:solidFill>
                <a:latin typeface="Arial"/>
                <a:ea typeface="ＭＳ Ｐゴシック" charset="0"/>
              </a:rPr>
              <a:t>(a) Starch</a:t>
            </a:r>
          </a:p>
        </p:txBody>
      </p:sp>
      <p:sp>
        <p:nvSpPr>
          <p:cNvPr id="6" name="TextBox 29"/>
          <p:cNvSpPr txBox="1">
            <a:spLocks noChangeArrowheads="1"/>
          </p:cNvSpPr>
          <p:nvPr/>
        </p:nvSpPr>
        <p:spPr bwMode="auto">
          <a:xfrm>
            <a:off x="4701531" y="1369076"/>
            <a:ext cx="1226298" cy="589905"/>
          </a:xfrm>
          <a:prstGeom prst="rect">
            <a:avLst/>
          </a:prstGeom>
          <a:noFill/>
          <a:ln w="9525">
            <a:noFill/>
            <a:miter lim="800000"/>
            <a:headEnd/>
            <a:tailEnd/>
          </a:ln>
        </p:spPr>
        <p:txBody>
          <a:bodyPr wrap="none" lIns="0" tIns="0" rIns="0" bIns="0">
            <a:spAutoFit/>
          </a:bodyPr>
          <a:lstStyle/>
          <a:p>
            <a:pPr eaLnBrk="0" hangingPunct="0">
              <a:lnSpc>
                <a:spcPts val="2300"/>
              </a:lnSpc>
            </a:pPr>
            <a:r>
              <a:rPr lang="en-US" sz="2100" b="1" dirty="0">
                <a:solidFill>
                  <a:srgbClr val="000000"/>
                </a:solidFill>
                <a:latin typeface="Arial"/>
                <a:ea typeface="ＭＳ Ｐゴシック" charset="0"/>
              </a:rPr>
              <a:t>Glucose</a:t>
            </a:r>
          </a:p>
          <a:p>
            <a:pPr eaLnBrk="0" hangingPunct="0">
              <a:lnSpc>
                <a:spcPts val="2300"/>
              </a:lnSpc>
            </a:pPr>
            <a:r>
              <a:rPr lang="en-US" sz="2100" b="1" dirty="0">
                <a:solidFill>
                  <a:srgbClr val="000000"/>
                </a:solidFill>
                <a:latin typeface="Arial"/>
                <a:ea typeface="ＭＳ Ｐゴシック" charset="0"/>
              </a:rPr>
              <a:t>monomer</a:t>
            </a:r>
          </a:p>
        </p:txBody>
      </p:sp>
      <p:sp>
        <p:nvSpPr>
          <p:cNvPr id="7" name="TextBox 31"/>
          <p:cNvSpPr txBox="1">
            <a:spLocks noChangeArrowheads="1"/>
          </p:cNvSpPr>
          <p:nvPr/>
        </p:nvSpPr>
        <p:spPr bwMode="auto">
          <a:xfrm>
            <a:off x="3847456" y="2537479"/>
            <a:ext cx="1647887" cy="323165"/>
          </a:xfrm>
          <a:prstGeom prst="rect">
            <a:avLst/>
          </a:prstGeom>
          <a:noFill/>
          <a:ln w="9525">
            <a:noFill/>
            <a:miter lim="800000"/>
            <a:headEnd/>
            <a:tailEnd/>
          </a:ln>
        </p:spPr>
        <p:txBody>
          <a:bodyPr wrap="none" lIns="0" tIns="0" rIns="0" bIns="0">
            <a:spAutoFit/>
          </a:bodyPr>
          <a:lstStyle/>
          <a:p>
            <a:pPr eaLnBrk="0" hangingPunct="0"/>
            <a:r>
              <a:rPr lang="en-US" sz="2100" b="1" dirty="0">
                <a:solidFill>
                  <a:srgbClr val="000000"/>
                </a:solidFill>
                <a:latin typeface="Arial"/>
                <a:ea typeface="ＭＳ Ｐゴシック" charset="0"/>
              </a:rPr>
              <a:t>(b) Glycogen</a:t>
            </a:r>
          </a:p>
        </p:txBody>
      </p:sp>
      <p:sp>
        <p:nvSpPr>
          <p:cNvPr id="8" name="TextBox 58"/>
          <p:cNvSpPr txBox="1">
            <a:spLocks noChangeArrowheads="1"/>
          </p:cNvSpPr>
          <p:nvPr/>
        </p:nvSpPr>
        <p:spPr bwMode="auto">
          <a:xfrm>
            <a:off x="3847456" y="4032111"/>
            <a:ext cx="1601400" cy="323165"/>
          </a:xfrm>
          <a:prstGeom prst="rect">
            <a:avLst/>
          </a:prstGeom>
          <a:noFill/>
          <a:ln w="9525">
            <a:noFill/>
            <a:miter lim="800000"/>
            <a:headEnd/>
            <a:tailEnd/>
          </a:ln>
        </p:spPr>
        <p:txBody>
          <a:bodyPr wrap="none" lIns="0" tIns="0" rIns="0" bIns="0">
            <a:spAutoFit/>
          </a:bodyPr>
          <a:lstStyle/>
          <a:p>
            <a:pPr eaLnBrk="0" hangingPunct="0"/>
            <a:r>
              <a:rPr lang="en-US" sz="2100" b="1" dirty="0">
                <a:solidFill>
                  <a:srgbClr val="000000"/>
                </a:solidFill>
                <a:latin typeface="Arial"/>
                <a:ea typeface="ＭＳ Ｐゴシック" charset="0"/>
              </a:rPr>
              <a:t>(c) Cellulose</a:t>
            </a:r>
          </a:p>
        </p:txBody>
      </p:sp>
      <p:sp>
        <p:nvSpPr>
          <p:cNvPr id="9" name="TextBox 70"/>
          <p:cNvSpPr txBox="1">
            <a:spLocks noChangeArrowheads="1"/>
          </p:cNvSpPr>
          <p:nvPr/>
        </p:nvSpPr>
        <p:spPr bwMode="auto">
          <a:xfrm>
            <a:off x="4319737" y="5126692"/>
            <a:ext cx="2141612" cy="323165"/>
          </a:xfrm>
          <a:prstGeom prst="rect">
            <a:avLst/>
          </a:prstGeom>
          <a:noFill/>
          <a:ln w="9525">
            <a:noFill/>
            <a:miter lim="800000"/>
            <a:headEnd/>
            <a:tailEnd/>
          </a:ln>
        </p:spPr>
        <p:txBody>
          <a:bodyPr wrap="none" lIns="0" tIns="0" rIns="0" bIns="0">
            <a:spAutoFit/>
          </a:bodyPr>
          <a:lstStyle/>
          <a:p>
            <a:pPr eaLnBrk="0" hangingPunct="0"/>
            <a:r>
              <a:rPr lang="en-US" sz="2100" b="1" dirty="0">
                <a:solidFill>
                  <a:srgbClr val="000000"/>
                </a:solidFill>
                <a:latin typeface="Arial"/>
                <a:ea typeface="ＭＳ Ｐゴシック" charset="0"/>
              </a:rPr>
              <a:t>Hydrogen bonds</a:t>
            </a:r>
          </a:p>
        </p:txBody>
      </p:sp>
      <p:sp>
        <p:nvSpPr>
          <p:cNvPr id="10" name="Freeform 3"/>
          <p:cNvSpPr/>
          <p:nvPr/>
        </p:nvSpPr>
        <p:spPr>
          <a:xfrm>
            <a:off x="3133725" y="5119549"/>
            <a:ext cx="1162050" cy="168725"/>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1" name="Freeform 3"/>
          <p:cNvSpPr/>
          <p:nvPr/>
        </p:nvSpPr>
        <p:spPr>
          <a:xfrm flipV="1">
            <a:off x="3759994" y="5288274"/>
            <a:ext cx="526255" cy="88588"/>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nvGrpSpPr>
          <p:cNvPr id="12" name="Group 11"/>
          <p:cNvGrpSpPr/>
          <p:nvPr/>
        </p:nvGrpSpPr>
        <p:grpSpPr>
          <a:xfrm rot="10800000">
            <a:off x="4856796" y="1017377"/>
            <a:ext cx="723901" cy="355747"/>
            <a:chOff x="1099296" y="349521"/>
            <a:chExt cx="3977347" cy="430676"/>
          </a:xfrm>
        </p:grpSpPr>
        <p:sp>
          <p:nvSpPr>
            <p:cNvPr id="13" name="Freeform 3"/>
            <p:cNvSpPr/>
            <p:nvPr/>
          </p:nvSpPr>
          <p:spPr>
            <a:xfrm>
              <a:off x="1099296" y="557947"/>
              <a:ext cx="3977347" cy="222250"/>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4" name="Freeform 3"/>
            <p:cNvSpPr/>
            <p:nvPr/>
          </p:nvSpPr>
          <p:spPr>
            <a:xfrm>
              <a:off x="3069848" y="349521"/>
              <a:ext cx="38101" cy="222251"/>
            </a:xfrm>
            <a:custGeom>
              <a:avLst/>
              <a:gdLst>
                <a:gd name="connsiteX0" fmla="*/ 9525 w 38100"/>
                <a:gd name="connsiteY0" fmla="*/ 9525 h 222250"/>
                <a:gd name="connsiteX1" fmla="*/ 9525 w 38100"/>
                <a:gd name="connsiteY1" fmla="*/ 212725 h 222250"/>
              </a:gdLst>
              <a:ahLst/>
              <a:cxnLst>
                <a:cxn ang="0">
                  <a:pos x="connsiteX0" y="connsiteY0"/>
                </a:cxn>
                <a:cxn ang="1">
                  <a:pos x="connsiteX1" y="connsiteY1"/>
                </a:cxn>
              </a:cxnLst>
              <a:rect l="l" t="t" r="r" b="b"/>
              <a:pathLst>
                <a:path w="38100" h="222250">
                  <a:moveTo>
                    <a:pt x="9525" y="9525"/>
                  </a:moveTo>
                  <a:lnTo>
                    <a:pt x="9525"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Tree>
    <p:extLst>
      <p:ext uri="{BB962C8B-B14F-4D97-AF65-F5344CB8AC3E}">
        <p14:creationId xmlns:p14="http://schemas.microsoft.com/office/powerpoint/2010/main" val="506288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stack.imgur.com/QeSst.png"/>
          <p:cNvPicPr>
            <a:picLocks noChangeAspect="1" noChangeArrowheads="1"/>
          </p:cNvPicPr>
          <p:nvPr/>
        </p:nvPicPr>
        <p:blipFill>
          <a:blip r:embed="rId2"/>
          <a:srcRect/>
          <a:stretch>
            <a:fillRect/>
          </a:stretch>
        </p:blipFill>
        <p:spPr bwMode="auto">
          <a:xfrm>
            <a:off x="-16382" y="1219230"/>
            <a:ext cx="9160382" cy="4474204"/>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767443" y="429066"/>
            <a:ext cx="8063048" cy="958863"/>
          </a:xfrm>
        </p:spPr>
        <p:txBody>
          <a:bodyPr/>
          <a:lstStyle/>
          <a:p>
            <a:r>
              <a:rPr lang="en-US" sz="4000" dirty="0">
                <a:solidFill>
                  <a:srgbClr val="FF0000"/>
                </a:solidFill>
                <a:latin typeface="Cambria" panose="02040503050406030204" pitchFamily="18" charset="0"/>
              </a:rPr>
              <a:t>Lipids</a:t>
            </a:r>
            <a:r>
              <a:rPr lang="zh-CN" altLang="en-US" sz="2000" dirty="0">
                <a:solidFill>
                  <a:srgbClr val="FF0000"/>
                </a:solidFill>
                <a:latin typeface="楷体" panose="02010609060101010101" pitchFamily="49" charset="-122"/>
                <a:ea typeface="楷体" panose="02010609060101010101" pitchFamily="49" charset="-122"/>
              </a:rPr>
              <a:t>（脂类）</a:t>
            </a:r>
            <a:endParaRPr lang="en-US" sz="4000" dirty="0">
              <a:solidFill>
                <a:srgbClr val="FF0000"/>
              </a:solidFill>
              <a:latin typeface="楷体" panose="02010609060101010101" pitchFamily="49" charset="-122"/>
              <a:ea typeface="楷体" panose="02010609060101010101" pitchFamily="49" charset="-122"/>
            </a:endParaRPr>
          </a:p>
        </p:txBody>
      </p:sp>
      <p:sp>
        <p:nvSpPr>
          <p:cNvPr id="118787" name="Rectangle 3"/>
          <p:cNvSpPr>
            <a:spLocks noGrp="1" noChangeArrowheads="1"/>
          </p:cNvSpPr>
          <p:nvPr>
            <p:ph idx="1"/>
          </p:nvPr>
        </p:nvSpPr>
        <p:spPr>
          <a:xfrm>
            <a:off x="767443" y="1546789"/>
            <a:ext cx="8063048" cy="4630174"/>
          </a:xfrm>
        </p:spPr>
        <p:txBody>
          <a:bodyPr/>
          <a:lstStyle/>
          <a:p>
            <a:r>
              <a:rPr lang="en-US" b="1" dirty="0">
                <a:latin typeface="Cambria" panose="02040503050406030204" pitchFamily="18" charset="0"/>
              </a:rPr>
              <a:t>Almost all carbohydrates are </a:t>
            </a:r>
            <a:r>
              <a:rPr lang="en-US" b="1" dirty="0">
                <a:solidFill>
                  <a:srgbClr val="FF0000"/>
                </a:solidFill>
                <a:latin typeface="Cambria" panose="02040503050406030204" pitchFamily="18" charset="0"/>
              </a:rPr>
              <a:t>hydrophilic</a:t>
            </a:r>
            <a:r>
              <a:rPr lang="en-US" b="1" dirty="0">
                <a:latin typeface="Cambria" panose="02040503050406030204" pitchFamily="18" charset="0"/>
              </a:rPr>
              <a:t> (“water-loving”) molecules that dissolve readily in water. </a:t>
            </a:r>
          </a:p>
          <a:p>
            <a:r>
              <a:rPr lang="en-US" b="1" dirty="0">
                <a:solidFill>
                  <a:srgbClr val="FF0000"/>
                </a:solidFill>
                <a:latin typeface="Cambria" panose="02040503050406030204" pitchFamily="18" charset="0"/>
              </a:rPr>
              <a:t>Lipids</a:t>
            </a:r>
            <a:r>
              <a:rPr lang="en-US" b="1" dirty="0">
                <a:latin typeface="Cambria" panose="02040503050406030204" pitchFamily="18" charset="0"/>
              </a:rPr>
              <a:t> are </a:t>
            </a:r>
            <a:r>
              <a:rPr lang="en-US" b="1" dirty="0">
                <a:solidFill>
                  <a:srgbClr val="FF0000"/>
                </a:solidFill>
                <a:latin typeface="Cambria" panose="02040503050406030204" pitchFamily="18" charset="0"/>
              </a:rPr>
              <a:t>hydrophobic</a:t>
            </a:r>
            <a:r>
              <a:rPr lang="en-US" b="1" dirty="0">
                <a:latin typeface="Cambria" panose="02040503050406030204" pitchFamily="18" charset="0"/>
              </a:rPr>
              <a:t>, unable to mix with water.</a:t>
            </a:r>
          </a:p>
          <a:p>
            <a:r>
              <a:rPr lang="en-US" b="1" dirty="0">
                <a:latin typeface="Cambria" panose="02040503050406030204" pitchFamily="18" charset="0"/>
              </a:rPr>
              <a:t>When you combine oil and vinegar, the oil, which is a type of lipid, separates from the vinegar, which is mostly water.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7-03_10Hydrophobic-L.jpg" descr="C:\Documents and Settings\rajesh\Desktop\PPT\Campbel Chapter-03\03_Labeled_Images\27-03_10Hydrophobic-L.jpg"/>
          <p:cNvPicPr>
            <a:picLocks noChangeAspect="1"/>
          </p:cNvPicPr>
          <p:nvPr/>
        </p:nvPicPr>
        <p:blipFill>
          <a:blip r:embed="rId3" r:link="rId4"/>
          <a:stretch>
            <a:fillRect/>
          </a:stretch>
        </p:blipFill>
        <p:spPr>
          <a:xfrm>
            <a:off x="1405127" y="204216"/>
            <a:ext cx="6333744" cy="6449568"/>
          </a:xfrm>
          <a:prstGeom prst="rect">
            <a:avLst/>
          </a:prstGeom>
        </p:spPr>
      </p:pic>
      <p:sp>
        <p:nvSpPr>
          <p:cNvPr id="5" name="TextBox 2"/>
          <p:cNvSpPr txBox="1">
            <a:spLocks noChangeArrowheads="1"/>
          </p:cNvSpPr>
          <p:nvPr/>
        </p:nvSpPr>
        <p:spPr bwMode="auto">
          <a:xfrm>
            <a:off x="5431180" y="4590291"/>
            <a:ext cx="1923604"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Oil (hydrophobic)</a:t>
            </a:r>
          </a:p>
        </p:txBody>
      </p:sp>
      <p:sp>
        <p:nvSpPr>
          <p:cNvPr id="6" name="TextBox 3"/>
          <p:cNvSpPr txBox="1">
            <a:spLocks noChangeArrowheads="1"/>
          </p:cNvSpPr>
          <p:nvPr/>
        </p:nvSpPr>
        <p:spPr bwMode="auto">
          <a:xfrm>
            <a:off x="5424830" y="5476116"/>
            <a:ext cx="2304157"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Vinegar (hydrophilic)</a:t>
            </a:r>
          </a:p>
        </p:txBody>
      </p:sp>
      <p:sp>
        <p:nvSpPr>
          <p:cNvPr id="7" name="Freeform 3"/>
          <p:cNvSpPr/>
          <p:nvPr/>
        </p:nvSpPr>
        <p:spPr>
          <a:xfrm>
            <a:off x="4045743" y="4761240"/>
            <a:ext cx="1343025"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8" name="Freeform 3"/>
          <p:cNvSpPr/>
          <p:nvPr/>
        </p:nvSpPr>
        <p:spPr>
          <a:xfrm>
            <a:off x="4048127" y="5642302"/>
            <a:ext cx="1343025"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875899" y="700619"/>
            <a:ext cx="8268101" cy="958863"/>
          </a:xfrm>
        </p:spPr>
        <p:txBody>
          <a:bodyPr/>
          <a:lstStyle/>
          <a:p>
            <a:r>
              <a:rPr lang="en-US" sz="4000" dirty="0">
                <a:solidFill>
                  <a:srgbClr val="FF0000"/>
                </a:solidFill>
                <a:latin typeface="Cambria" panose="02040503050406030204" pitchFamily="18" charset="0"/>
              </a:rPr>
              <a:t>Lipids</a:t>
            </a:r>
          </a:p>
        </p:txBody>
      </p:sp>
      <p:sp>
        <p:nvSpPr>
          <p:cNvPr id="118787" name="Rectangle 3"/>
          <p:cNvSpPr>
            <a:spLocks noGrp="1" noChangeArrowheads="1"/>
          </p:cNvSpPr>
          <p:nvPr>
            <p:ph idx="1"/>
          </p:nvPr>
        </p:nvSpPr>
        <p:spPr>
          <a:xfrm>
            <a:off x="963827" y="1771135"/>
            <a:ext cx="7866663" cy="4537632"/>
          </a:xfrm>
        </p:spPr>
        <p:txBody>
          <a:bodyPr>
            <a:normAutofit/>
          </a:bodyPr>
          <a:lstStyle/>
          <a:p>
            <a:r>
              <a:rPr lang="en-US" b="1" dirty="0">
                <a:latin typeface="Cambria" panose="02040503050406030204" pitchFamily="18" charset="0"/>
              </a:rPr>
              <a:t>Lipids also differ from carbohydrates, proteins, and nucleic acids in that they are neither huge macromolecules nor are they necessarily polymers built from repeating monomers. </a:t>
            </a:r>
          </a:p>
          <a:p>
            <a:r>
              <a:rPr lang="en-US" b="1" dirty="0">
                <a:latin typeface="Cambria" panose="02040503050406030204" pitchFamily="18" charset="0"/>
              </a:rPr>
              <a:t>Lipids are a diverse group of molecules made from different molecular building blocks.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53584" y="589741"/>
            <a:ext cx="8226334" cy="715828"/>
          </a:xfrm>
        </p:spPr>
        <p:txBody>
          <a:bodyPr/>
          <a:lstStyle/>
          <a:p>
            <a:r>
              <a:rPr lang="en-US" sz="4000" dirty="0">
                <a:solidFill>
                  <a:srgbClr val="FF0000"/>
                </a:solidFill>
                <a:latin typeface="Cambria" panose="02040503050406030204" pitchFamily="18" charset="0"/>
              </a:rPr>
              <a:t>Fats</a:t>
            </a:r>
          </a:p>
        </p:txBody>
      </p:sp>
      <p:sp>
        <p:nvSpPr>
          <p:cNvPr id="122883" name="Rectangle 3"/>
          <p:cNvSpPr>
            <a:spLocks noGrp="1" noChangeArrowheads="1"/>
          </p:cNvSpPr>
          <p:nvPr>
            <p:ph idx="1"/>
          </p:nvPr>
        </p:nvSpPr>
        <p:spPr>
          <a:xfrm>
            <a:off x="716691" y="1475044"/>
            <a:ext cx="7825947" cy="4949054"/>
          </a:xfrm>
        </p:spPr>
        <p:txBody>
          <a:bodyPr/>
          <a:lstStyle/>
          <a:p>
            <a:r>
              <a:rPr lang="en-US" b="1" dirty="0">
                <a:latin typeface="Cambria" panose="02040503050406030204" pitchFamily="18" charset="0"/>
              </a:rPr>
              <a:t>A typical </a:t>
            </a:r>
            <a:r>
              <a:rPr lang="en-US" b="1" dirty="0">
                <a:solidFill>
                  <a:srgbClr val="FF0000"/>
                </a:solidFill>
                <a:latin typeface="Cambria" panose="02040503050406030204" pitchFamily="18" charset="0"/>
              </a:rPr>
              <a:t>fat</a:t>
            </a:r>
            <a:r>
              <a:rPr lang="en-US" b="1" dirty="0">
                <a:latin typeface="Cambria" panose="02040503050406030204" pitchFamily="18" charset="0"/>
              </a:rPr>
              <a:t>, or </a:t>
            </a:r>
            <a:r>
              <a:rPr lang="en-US" sz="3600" b="1" dirty="0">
                <a:solidFill>
                  <a:srgbClr val="FF0000"/>
                </a:solidFill>
                <a:latin typeface="Cambria" panose="02040503050406030204" pitchFamily="18" charset="0"/>
              </a:rPr>
              <a:t>triglyceride</a:t>
            </a:r>
            <a:r>
              <a:rPr lang="zh-CN" altLang="en-US" sz="2000" b="1" dirty="0">
                <a:solidFill>
                  <a:srgbClr val="FF0000"/>
                </a:solidFill>
                <a:latin typeface="楷体" panose="02010609060101010101" pitchFamily="49" charset="-122"/>
                <a:ea typeface="楷体" panose="02010609060101010101" pitchFamily="49" charset="-122"/>
              </a:rPr>
              <a:t>（甘油三酯）</a:t>
            </a:r>
            <a:r>
              <a:rPr lang="en-US" b="1" dirty="0">
                <a:latin typeface="Cambria" panose="02040503050406030204" pitchFamily="18" charset="0"/>
              </a:rPr>
              <a:t>, consists of a </a:t>
            </a:r>
            <a:r>
              <a:rPr lang="en-US" b="1" dirty="0">
                <a:solidFill>
                  <a:srgbClr val="FF0000"/>
                </a:solidFill>
                <a:latin typeface="Cambria" panose="02040503050406030204" pitchFamily="18" charset="0"/>
              </a:rPr>
              <a:t>glycerol</a:t>
            </a:r>
            <a:r>
              <a:rPr lang="zh-CN" altLang="en-US" sz="2000" b="1" dirty="0">
                <a:solidFill>
                  <a:srgbClr val="FF0000"/>
                </a:solidFill>
                <a:latin typeface="楷体" panose="02010609060101010101" pitchFamily="49" charset="-122"/>
                <a:ea typeface="楷体" panose="02010609060101010101" pitchFamily="49" charset="-122"/>
              </a:rPr>
              <a:t>（甘油）</a:t>
            </a:r>
            <a:r>
              <a:rPr lang="en-US" b="1" dirty="0">
                <a:solidFill>
                  <a:srgbClr val="FF0000"/>
                </a:solidFill>
                <a:latin typeface="Cambria" panose="02040503050406030204" pitchFamily="18" charset="0"/>
              </a:rPr>
              <a:t> </a:t>
            </a:r>
            <a:r>
              <a:rPr lang="en-US" b="1" dirty="0">
                <a:latin typeface="Cambria" panose="02040503050406030204" pitchFamily="18" charset="0"/>
              </a:rPr>
              <a:t>molecule joined with three </a:t>
            </a:r>
            <a:r>
              <a:rPr lang="en-US" b="1" dirty="0">
                <a:solidFill>
                  <a:srgbClr val="FF0000"/>
                </a:solidFill>
                <a:latin typeface="Cambria" panose="02040503050406030204" pitchFamily="18" charset="0"/>
              </a:rPr>
              <a:t>fatty acid</a:t>
            </a:r>
            <a:r>
              <a:rPr lang="zh-CN" altLang="en-US" sz="2000" b="1" dirty="0">
                <a:solidFill>
                  <a:srgbClr val="FF0000"/>
                </a:solidFill>
                <a:latin typeface="楷体" panose="02010609060101010101" pitchFamily="49" charset="-122"/>
                <a:ea typeface="楷体" panose="02010609060101010101" pitchFamily="49" charset="-122"/>
              </a:rPr>
              <a:t>（脂肪酸）</a:t>
            </a:r>
            <a:r>
              <a:rPr lang="en-US" b="1" dirty="0">
                <a:solidFill>
                  <a:srgbClr val="FF0000"/>
                </a:solidFill>
                <a:latin typeface="Cambria" panose="02040503050406030204" pitchFamily="18" charset="0"/>
              </a:rPr>
              <a:t> </a:t>
            </a:r>
            <a:r>
              <a:rPr lang="en-US" b="1" dirty="0">
                <a:latin typeface="Cambria" panose="02040503050406030204" pitchFamily="18" charset="0"/>
              </a:rPr>
              <a:t>molecules via a dehydration reaction.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Fats</a:t>
            </a:r>
          </a:p>
        </p:txBody>
      </p:sp>
      <p:pic>
        <p:nvPicPr>
          <p:cNvPr id="4" name="03_11Fat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9577521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8-03_11_Triglyceride-L.jpg" descr="C:\Documents and Settings\rajesh\Desktop\PPT\Campbel Chapter-03\03_Labeled_Images\28-03_11_Triglyceride-L.jpg"/>
          <p:cNvPicPr>
            <a:picLocks noChangeAspect="1"/>
          </p:cNvPicPr>
          <p:nvPr/>
        </p:nvPicPr>
        <p:blipFill>
          <a:blip r:embed="rId3" r:link="rId4"/>
          <a:stretch>
            <a:fillRect/>
          </a:stretch>
        </p:blipFill>
        <p:spPr>
          <a:xfrm>
            <a:off x="298703" y="377951"/>
            <a:ext cx="8546592" cy="6102096"/>
          </a:xfrm>
          <a:prstGeom prst="rect">
            <a:avLst/>
          </a:prstGeom>
        </p:spPr>
      </p:pic>
      <p:sp>
        <p:nvSpPr>
          <p:cNvPr id="5" name="TextBox 46"/>
          <p:cNvSpPr txBox="1">
            <a:spLocks noChangeArrowheads="1"/>
          </p:cNvSpPr>
          <p:nvPr/>
        </p:nvSpPr>
        <p:spPr bwMode="auto">
          <a:xfrm>
            <a:off x="4972845" y="1085056"/>
            <a:ext cx="958596"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FF0000"/>
                </a:solidFill>
                <a:latin typeface="Arial"/>
                <a:ea typeface="ＭＳ Ｐゴシック" charset="0"/>
              </a:rPr>
              <a:t>Fatty acid</a:t>
            </a:r>
          </a:p>
        </p:txBody>
      </p:sp>
      <p:sp>
        <p:nvSpPr>
          <p:cNvPr id="6" name="TextBox 62"/>
          <p:cNvSpPr txBox="1">
            <a:spLocks noChangeArrowheads="1"/>
          </p:cNvSpPr>
          <p:nvPr/>
        </p:nvSpPr>
        <p:spPr bwMode="auto">
          <a:xfrm>
            <a:off x="363539" y="2389187"/>
            <a:ext cx="1649491"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FF0000"/>
                </a:solidFill>
                <a:latin typeface="Arial"/>
                <a:ea typeface="ＭＳ Ｐゴシック" charset="0"/>
              </a:rPr>
              <a:t>Glycerol</a:t>
            </a:r>
            <a:r>
              <a:rPr lang="zh-CN" altLang="en-US" sz="1600" b="1" dirty="0">
                <a:solidFill>
                  <a:srgbClr val="FF0000"/>
                </a:solidFill>
                <a:latin typeface="楷体" panose="02010609060101010101" pitchFamily="49" charset="-122"/>
                <a:ea typeface="楷体" panose="02010609060101010101" pitchFamily="49" charset="-122"/>
              </a:rPr>
              <a:t>（甘油）</a:t>
            </a:r>
            <a:endParaRPr lang="en-US" sz="1600" b="1" dirty="0">
              <a:solidFill>
                <a:srgbClr val="FF0000"/>
              </a:solidFill>
              <a:latin typeface="楷体" panose="02010609060101010101" pitchFamily="49" charset="-122"/>
              <a:ea typeface="楷体" panose="02010609060101010101" pitchFamily="49" charset="-122"/>
            </a:endParaRPr>
          </a:p>
        </p:txBody>
      </p:sp>
      <p:sp>
        <p:nvSpPr>
          <p:cNvPr id="7" name="TextBox 63"/>
          <p:cNvSpPr txBox="1">
            <a:spLocks noChangeArrowheads="1"/>
          </p:cNvSpPr>
          <p:nvPr/>
        </p:nvSpPr>
        <p:spPr bwMode="auto">
          <a:xfrm>
            <a:off x="335757" y="2704306"/>
            <a:ext cx="5476627"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(a) A dehydration reaction linking a fatty acid to glycerol</a:t>
            </a:r>
          </a:p>
        </p:txBody>
      </p:sp>
      <p:sp>
        <p:nvSpPr>
          <p:cNvPr id="8" name="TextBox 189"/>
          <p:cNvSpPr txBox="1">
            <a:spLocks noChangeArrowheads="1"/>
          </p:cNvSpPr>
          <p:nvPr/>
        </p:nvSpPr>
        <p:spPr bwMode="auto">
          <a:xfrm>
            <a:off x="337345" y="5646736"/>
            <a:ext cx="4917180" cy="461665"/>
          </a:xfrm>
          <a:prstGeom prst="rect">
            <a:avLst/>
          </a:prstGeom>
          <a:noFill/>
          <a:ln w="9525">
            <a:noFill/>
            <a:miter lim="800000"/>
            <a:headEnd/>
            <a:tailEnd/>
          </a:ln>
        </p:spPr>
        <p:txBody>
          <a:bodyPr wrap="none" lIns="0" tIns="0" rIns="0" bIns="0">
            <a:spAutoFit/>
          </a:bodyPr>
          <a:lstStyle/>
          <a:p>
            <a:pPr eaLnBrk="0" hangingPunct="0">
              <a:lnSpc>
                <a:spcPts val="1800"/>
              </a:lnSpc>
            </a:pPr>
            <a:r>
              <a:rPr lang="en-US" sz="1600" b="1" dirty="0">
                <a:solidFill>
                  <a:srgbClr val="000000"/>
                </a:solidFill>
                <a:latin typeface="Arial"/>
                <a:ea typeface="ＭＳ Ｐゴシック" charset="0"/>
              </a:rPr>
              <a:t>(b) A fat molecule with a glycerol “head” and three</a:t>
            </a:r>
          </a:p>
          <a:p>
            <a:pPr eaLnBrk="0" hangingPunct="0">
              <a:lnSpc>
                <a:spcPts val="1800"/>
              </a:lnSpc>
            </a:pPr>
            <a:r>
              <a:rPr lang="en-US" sz="1600" b="1" dirty="0">
                <a:solidFill>
                  <a:srgbClr val="000000"/>
                </a:solidFill>
                <a:latin typeface="Arial"/>
                <a:ea typeface="ＭＳ Ｐゴシック" charset="0"/>
              </a:rPr>
              <a:t>energy-rich hydrocarbon fatty acid “tails”</a:t>
            </a:r>
          </a:p>
        </p:txBody>
      </p:sp>
      <p:sp>
        <p:nvSpPr>
          <p:cNvPr id="12" name="TextBox 11"/>
          <p:cNvSpPr txBox="1"/>
          <p:nvPr/>
        </p:nvSpPr>
        <p:spPr>
          <a:xfrm>
            <a:off x="1298575" y="823913"/>
            <a:ext cx="112210" cy="185115"/>
          </a:xfrm>
          <a:prstGeom prst="rect">
            <a:avLst/>
          </a:prstGeom>
          <a:noFill/>
        </p:spPr>
        <p:txBody>
          <a:bodyPr wrap="none" lIns="0" tIns="0" rIns="0" bIns="0">
            <a:spAutoFit/>
          </a:bodyPr>
          <a:lstStyle/>
          <a:p>
            <a:pPr eaLnBrk="0" fontAlgn="auto" hangingPunct="0">
              <a:spcBef>
                <a:spcPts val="0"/>
              </a:spcBef>
              <a:spcAft>
                <a:spcPts val="0"/>
              </a:spcAft>
              <a:defRPr/>
            </a:pPr>
            <a:r>
              <a:rPr lang="en-US" sz="1203" b="1" dirty="0">
                <a:solidFill>
                  <a:srgbClr val="FFFFFF"/>
                </a:solidFill>
                <a:latin typeface="Arial"/>
                <a:ea typeface="ＭＳ Ｐゴシック" charset="0"/>
              </a:rPr>
              <a:t>H</a:t>
            </a:r>
          </a:p>
        </p:txBody>
      </p:sp>
      <p:sp>
        <p:nvSpPr>
          <p:cNvPr id="13" name="TextBox 12"/>
          <p:cNvSpPr txBox="1"/>
          <p:nvPr/>
        </p:nvSpPr>
        <p:spPr>
          <a:xfrm>
            <a:off x="1581150" y="830263"/>
            <a:ext cx="228600" cy="141287"/>
          </a:xfrm>
          <a:prstGeom prst="rect">
            <a:avLst/>
          </a:prstGeom>
          <a:noFill/>
        </p:spPr>
        <p:txBody>
          <a:bodyPr wrap="none" lIns="0" tIns="0" rIns="0" bIns="0"/>
          <a:lstStyle/>
          <a:p>
            <a:pPr eaLnBrk="0" fontAlgn="auto" hangingPunct="0">
              <a:spcBef>
                <a:spcPts val="0"/>
              </a:spcBef>
              <a:spcAft>
                <a:spcPts val="0"/>
              </a:spcAft>
              <a:defRPr/>
            </a:pPr>
            <a:r>
              <a:rPr lang="en-US" sz="1203" b="1" dirty="0">
                <a:solidFill>
                  <a:srgbClr val="FFFFFF"/>
                </a:solidFill>
                <a:latin typeface="Arial"/>
                <a:ea typeface="ＭＳ Ｐゴシック" charset="0"/>
              </a:rPr>
              <a:t>HO</a:t>
            </a:r>
          </a:p>
        </p:txBody>
      </p:sp>
      <p:sp>
        <p:nvSpPr>
          <p:cNvPr id="14" name="TextBox 13"/>
          <p:cNvSpPr txBox="1"/>
          <p:nvPr/>
        </p:nvSpPr>
        <p:spPr>
          <a:xfrm>
            <a:off x="1631950" y="1506538"/>
            <a:ext cx="296863" cy="174625"/>
          </a:xfrm>
          <a:prstGeom prst="rect">
            <a:avLst/>
          </a:prstGeom>
          <a:noFill/>
        </p:spPr>
        <p:txBody>
          <a:bodyPr wrap="none" lIns="0" tIns="0" rIns="0" bIns="0"/>
          <a:lstStyle/>
          <a:p>
            <a:pPr eaLnBrk="0" fontAlgn="auto" hangingPunct="0">
              <a:spcBef>
                <a:spcPts val="0"/>
              </a:spcBef>
              <a:spcAft>
                <a:spcPts val="0"/>
              </a:spcAft>
              <a:defRPr/>
            </a:pPr>
            <a:r>
              <a:rPr lang="en-US" sz="1200" b="1" dirty="0">
                <a:solidFill>
                  <a:srgbClr val="FFFFFF"/>
                </a:solidFill>
                <a:latin typeface="Arial"/>
                <a:ea typeface="ＭＳ Ｐゴシック" charset="0"/>
              </a:rPr>
              <a:t>H</a:t>
            </a:r>
            <a:r>
              <a:rPr lang="en-US" sz="1200" b="1" baseline="-25000" dirty="0">
                <a:solidFill>
                  <a:srgbClr val="FFFFFF"/>
                </a:solidFill>
                <a:latin typeface="Arial"/>
                <a:ea typeface="ＭＳ Ｐゴシック" charset="0"/>
              </a:rPr>
              <a:t>2</a:t>
            </a:r>
            <a:r>
              <a:rPr lang="en-US" sz="1200" b="1" dirty="0">
                <a:solidFill>
                  <a:srgbClr val="FFFFFF"/>
                </a:solidFill>
                <a:latin typeface="Arial"/>
                <a:ea typeface="ＭＳ Ｐゴシック" charset="0"/>
              </a:rPr>
              <a:t>O</a:t>
            </a:r>
          </a:p>
        </p:txBody>
      </p:sp>
      <p:sp>
        <p:nvSpPr>
          <p:cNvPr id="2" name="Title 1"/>
          <p:cNvSpPr>
            <a:spLocks noGrp="1"/>
          </p:cNvSpPr>
          <p:nvPr>
            <p:ph type="title" idx="4294967295"/>
          </p:nvPr>
        </p:nvSpPr>
        <p:spPr>
          <a:xfrm>
            <a:off x="18288" y="0"/>
            <a:ext cx="8229600" cy="301752"/>
          </a:xfrm>
          <a:prstGeom prst="rect">
            <a:avLst/>
          </a:prstGeom>
        </p:spPr>
        <p:txBody>
          <a:bodyPr/>
          <a:lstStyle/>
          <a:p>
            <a:pPr algn="l" rtl="0" eaLnBrk="1" fontAlgn="base" hangingPunct="1"/>
            <a:r>
              <a:rPr lang="en-US" sz="1200" b="0" kern="1200" dirty="0">
                <a:solidFill>
                  <a:srgbClr val="000000"/>
                </a:solidFill>
                <a:effectLst/>
                <a:latin typeface="Arial"/>
                <a:ea typeface="ＭＳ Ｐゴシック"/>
                <a:cs typeface="Arial"/>
              </a:rPr>
              <a:t>Figure 3.11</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75607" y="397441"/>
            <a:ext cx="8054883" cy="585325"/>
          </a:xfrm>
        </p:spPr>
        <p:txBody>
          <a:bodyPr/>
          <a:lstStyle/>
          <a:p>
            <a:r>
              <a:rPr lang="en-US" sz="4000" dirty="0">
                <a:solidFill>
                  <a:srgbClr val="FF0000"/>
                </a:solidFill>
                <a:latin typeface="Cambria" panose="02040503050406030204" pitchFamily="18" charset="0"/>
              </a:rPr>
              <a:t>Fats</a:t>
            </a:r>
          </a:p>
        </p:txBody>
      </p:sp>
      <p:sp>
        <p:nvSpPr>
          <p:cNvPr id="122883" name="Rectangle 3"/>
          <p:cNvSpPr>
            <a:spLocks noGrp="1" noChangeArrowheads="1"/>
          </p:cNvSpPr>
          <p:nvPr>
            <p:ph idx="1"/>
          </p:nvPr>
        </p:nvSpPr>
        <p:spPr>
          <a:xfrm>
            <a:off x="710293" y="1445079"/>
            <a:ext cx="8120197" cy="4731884"/>
          </a:xfrm>
        </p:spPr>
        <p:txBody>
          <a:bodyPr/>
          <a:lstStyle/>
          <a:p>
            <a:r>
              <a:rPr lang="en-US" b="1" dirty="0">
                <a:latin typeface="Cambria" panose="02040503050406030204" pitchFamily="18" charset="0"/>
              </a:rPr>
              <a:t>Fats perform essential functions in the human body including</a:t>
            </a:r>
          </a:p>
          <a:p>
            <a:pPr lvl="1"/>
            <a:r>
              <a:rPr lang="en-US" sz="3600" b="1" dirty="0">
                <a:latin typeface="Cambria" panose="02040503050406030204" pitchFamily="18" charset="0"/>
              </a:rPr>
              <a:t>energy storage,</a:t>
            </a:r>
          </a:p>
          <a:p>
            <a:pPr lvl="1"/>
            <a:r>
              <a:rPr lang="en-US" sz="3600" b="1" dirty="0">
                <a:latin typeface="Cambria" panose="02040503050406030204" pitchFamily="18" charset="0"/>
              </a:rPr>
              <a:t>cushioning, and</a:t>
            </a:r>
          </a:p>
          <a:p>
            <a:pPr lvl="1"/>
            <a:r>
              <a:rPr lang="en-US" sz="3600" b="1" dirty="0">
                <a:latin typeface="Cambria" panose="02040503050406030204" pitchFamily="18" charset="0"/>
              </a:rPr>
              <a:t>Insulation</a:t>
            </a:r>
            <a:r>
              <a:rPr lang="zh-CN" altLang="en-US" sz="2000" b="1" dirty="0">
                <a:latin typeface="楷体" panose="02010609060101010101" pitchFamily="49" charset="-122"/>
                <a:ea typeface="楷体" panose="02010609060101010101" pitchFamily="49" charset="-122"/>
              </a:rPr>
              <a:t>（隔热，保温）</a:t>
            </a:r>
            <a:r>
              <a:rPr lang="en-US" sz="3600" b="1" dirty="0">
                <a:latin typeface="Cambria" panose="02040503050406030204" pitchFamily="18" charset="0"/>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75607" y="555171"/>
            <a:ext cx="8268528" cy="818151"/>
          </a:xfrm>
        </p:spPr>
        <p:txBody>
          <a:bodyPr/>
          <a:lstStyle/>
          <a:p>
            <a:r>
              <a:rPr lang="en-US" sz="4000" dirty="0">
                <a:solidFill>
                  <a:srgbClr val="FF0000"/>
                </a:solidFill>
                <a:latin typeface="Cambria" panose="02040503050406030204" pitchFamily="18" charset="0"/>
              </a:rPr>
              <a:t>Fats</a:t>
            </a:r>
          </a:p>
        </p:txBody>
      </p:sp>
      <p:sp>
        <p:nvSpPr>
          <p:cNvPr id="122883" name="Rectangle 3"/>
          <p:cNvSpPr>
            <a:spLocks noGrp="1" noChangeArrowheads="1"/>
          </p:cNvSpPr>
          <p:nvPr>
            <p:ph idx="1"/>
          </p:nvPr>
        </p:nvSpPr>
        <p:spPr>
          <a:xfrm>
            <a:off x="881744" y="1543049"/>
            <a:ext cx="7784462" cy="4633913"/>
          </a:xfrm>
        </p:spPr>
        <p:txBody>
          <a:bodyPr/>
          <a:lstStyle/>
          <a:p>
            <a:r>
              <a:rPr lang="en-US" b="1" dirty="0">
                <a:latin typeface="Cambria" panose="02040503050406030204" pitchFamily="18" charset="0"/>
              </a:rPr>
              <a:t>If the carbon skeleton of a fatty acid has fewer than the maximum number of hydrogens at the double bond, it is </a:t>
            </a:r>
            <a:r>
              <a:rPr lang="en-US" b="1" dirty="0">
                <a:solidFill>
                  <a:srgbClr val="FF0000"/>
                </a:solidFill>
                <a:latin typeface="Cambria" panose="02040503050406030204" pitchFamily="18" charset="0"/>
              </a:rPr>
              <a:t>unsaturated</a:t>
            </a:r>
            <a:r>
              <a:rPr lang="zh-CN" altLang="en-US" sz="2000" b="1" dirty="0">
                <a:solidFill>
                  <a:srgbClr val="FF0000"/>
                </a:solidFill>
                <a:latin typeface="楷体"/>
              </a:rPr>
              <a:t>（</a:t>
            </a:r>
            <a:r>
              <a:rPr lang="zh-CN" altLang="en-US" sz="2000" b="1" dirty="0">
                <a:solidFill>
                  <a:srgbClr val="FF0000"/>
                </a:solidFill>
                <a:latin typeface="楷体" panose="02010609060101010101" pitchFamily="49" charset="-122"/>
                <a:ea typeface="楷体" panose="02010609060101010101" pitchFamily="49" charset="-122"/>
              </a:rPr>
              <a:t>不饱和的）</a:t>
            </a:r>
            <a:r>
              <a:rPr lang="en-US" b="1" dirty="0">
                <a:latin typeface="Cambria" panose="02040503050406030204" pitchFamily="18" charset="0"/>
              </a:rPr>
              <a:t>.</a:t>
            </a:r>
          </a:p>
          <a:p>
            <a:r>
              <a:rPr lang="en-US" b="1" dirty="0">
                <a:latin typeface="Cambria" panose="02040503050406030204" pitchFamily="18" charset="0"/>
              </a:rPr>
              <a:t>If it has the maximum number of hydrogens, </a:t>
            </a:r>
            <a:br>
              <a:rPr lang="en-US" b="1" dirty="0">
                <a:latin typeface="Cambria" panose="02040503050406030204" pitchFamily="18" charset="0"/>
              </a:rPr>
            </a:br>
            <a:r>
              <a:rPr lang="en-US" b="1" dirty="0">
                <a:latin typeface="Cambria" panose="02040503050406030204" pitchFamily="18" charset="0"/>
              </a:rPr>
              <a:t>it is </a:t>
            </a:r>
            <a:r>
              <a:rPr lang="en-US" b="1" dirty="0">
                <a:solidFill>
                  <a:srgbClr val="FF0000"/>
                </a:solidFill>
                <a:latin typeface="Cambria" panose="02040503050406030204" pitchFamily="18" charset="0"/>
              </a:rPr>
              <a:t>saturated</a:t>
            </a:r>
            <a:r>
              <a:rPr lang="zh-CN" altLang="en-US" sz="2000" b="1" dirty="0">
                <a:solidFill>
                  <a:srgbClr val="FF0000"/>
                </a:solidFill>
                <a:latin typeface="楷体" panose="02010609060101010101" pitchFamily="49" charset="-122"/>
                <a:ea typeface="楷体" panose="02010609060101010101" pitchFamily="49" charset="-122"/>
              </a:rPr>
              <a:t>（饱和的）</a:t>
            </a:r>
            <a:r>
              <a:rPr lang="en-US" b="1" dirty="0">
                <a:latin typeface="Cambria" panose="02040503050406030204" pitchFamily="18" charset="0"/>
              </a:rPr>
              <a:t>.</a:t>
            </a:r>
          </a:p>
          <a:p>
            <a:r>
              <a:rPr lang="en-US" b="1" dirty="0">
                <a:latin typeface="Cambria" panose="02040503050406030204" pitchFamily="18" charset="0"/>
              </a:rPr>
              <a:t>A </a:t>
            </a:r>
            <a:r>
              <a:rPr lang="en-US" b="1" dirty="0">
                <a:solidFill>
                  <a:srgbClr val="FF0000"/>
                </a:solidFill>
                <a:latin typeface="Cambria" panose="02040503050406030204" pitchFamily="18" charset="0"/>
              </a:rPr>
              <a:t>saturated fat </a:t>
            </a:r>
            <a:r>
              <a:rPr lang="en-US" b="1" dirty="0">
                <a:latin typeface="Cambria" panose="02040503050406030204" pitchFamily="18" charset="0"/>
              </a:rPr>
              <a:t>has all three of its fatty acids saturated.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5607" y="518547"/>
            <a:ext cx="8054884" cy="666842"/>
          </a:xfrm>
        </p:spPr>
        <p:txBody>
          <a:bodyPr/>
          <a:lstStyle/>
          <a:p>
            <a:r>
              <a:rPr lang="en-US" sz="4000" dirty="0">
                <a:solidFill>
                  <a:srgbClr val="C39150"/>
                </a:solidFill>
                <a:latin typeface="Cambria" panose="02040503050406030204" pitchFamily="18" charset="0"/>
              </a:rPr>
              <a:t>Carbon Chemistry</a:t>
            </a:r>
          </a:p>
        </p:txBody>
      </p:sp>
      <p:sp>
        <p:nvSpPr>
          <p:cNvPr id="24579" name="Rectangle 3"/>
          <p:cNvSpPr>
            <a:spLocks noGrp="1" noChangeArrowheads="1"/>
          </p:cNvSpPr>
          <p:nvPr>
            <p:ph idx="1"/>
          </p:nvPr>
        </p:nvSpPr>
        <p:spPr>
          <a:xfrm>
            <a:off x="652555" y="1526721"/>
            <a:ext cx="7832418" cy="4650242"/>
          </a:xfrm>
        </p:spPr>
        <p:txBody>
          <a:bodyPr/>
          <a:lstStyle/>
          <a:p>
            <a:r>
              <a:rPr lang="en-US" b="1" dirty="0">
                <a:latin typeface="Cambria" panose="02040503050406030204" pitchFamily="18" charset="0"/>
              </a:rPr>
              <a:t>Carbon is a versatile molecule.</a:t>
            </a:r>
          </a:p>
          <a:p>
            <a:pPr lvl="1"/>
            <a:r>
              <a:rPr lang="en-US" b="1" dirty="0">
                <a:latin typeface="Cambria" panose="02040503050406030204" pitchFamily="18" charset="0"/>
              </a:rPr>
              <a:t>Carbon can share electrons with other atoms in four covalent bonds.</a:t>
            </a:r>
          </a:p>
          <a:p>
            <a:pPr lvl="1"/>
            <a:r>
              <a:rPr lang="en-US" b="1" dirty="0">
                <a:latin typeface="Cambria" panose="02040503050406030204" pitchFamily="18" charset="0"/>
              </a:rPr>
              <a:t>Because carbon can use one or more of its bonds to attach to other carbon atoms, it is possible to construct an endless diversity of carbon skeletons varying in </a:t>
            </a:r>
          </a:p>
          <a:p>
            <a:pPr lvl="2"/>
            <a:r>
              <a:rPr lang="en-US" b="1" dirty="0">
                <a:latin typeface="Cambria" panose="02040503050406030204" pitchFamily="18" charset="0"/>
              </a:rPr>
              <a:t>size and </a:t>
            </a:r>
          </a:p>
          <a:p>
            <a:pPr lvl="2"/>
            <a:r>
              <a:rPr lang="en-US" b="1" dirty="0">
                <a:latin typeface="Cambria" panose="02040503050406030204" pitchFamily="18" charset="0"/>
              </a:rPr>
              <a:t>branching pattern.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595993" y="414459"/>
            <a:ext cx="8473780" cy="958863"/>
          </a:xfrm>
        </p:spPr>
        <p:txBody>
          <a:bodyPr/>
          <a:lstStyle/>
          <a:p>
            <a:r>
              <a:rPr lang="en-US" sz="4000" dirty="0">
                <a:solidFill>
                  <a:srgbClr val="FF0000"/>
                </a:solidFill>
                <a:latin typeface="Cambria" panose="02040503050406030204" pitchFamily="18" charset="0"/>
              </a:rPr>
              <a:t>Fats</a:t>
            </a:r>
          </a:p>
        </p:txBody>
      </p:sp>
      <p:sp>
        <p:nvSpPr>
          <p:cNvPr id="122883" name="Rectangle 3"/>
          <p:cNvSpPr>
            <a:spLocks noGrp="1" noChangeArrowheads="1"/>
          </p:cNvSpPr>
          <p:nvPr>
            <p:ph idx="1"/>
          </p:nvPr>
        </p:nvSpPr>
        <p:spPr>
          <a:xfrm>
            <a:off x="718458" y="1477735"/>
            <a:ext cx="7782992" cy="4699227"/>
          </a:xfrm>
        </p:spPr>
        <p:txBody>
          <a:bodyPr/>
          <a:lstStyle/>
          <a:p>
            <a:r>
              <a:rPr lang="en-US" b="1" dirty="0">
                <a:latin typeface="Cambria" panose="02040503050406030204" pitchFamily="18" charset="0"/>
              </a:rPr>
              <a:t>Most animal fats</a:t>
            </a:r>
          </a:p>
          <a:p>
            <a:pPr lvl="1"/>
            <a:r>
              <a:rPr lang="en-US" b="1" dirty="0">
                <a:latin typeface="Cambria" panose="02040503050406030204" pitchFamily="18" charset="0"/>
              </a:rPr>
              <a:t>have a relatively high proportion of </a:t>
            </a:r>
            <a:r>
              <a:rPr lang="en-US" b="1" dirty="0">
                <a:solidFill>
                  <a:srgbClr val="FF0000"/>
                </a:solidFill>
                <a:latin typeface="Cambria" panose="02040503050406030204" pitchFamily="18" charset="0"/>
              </a:rPr>
              <a:t>saturated fatty acids</a:t>
            </a:r>
            <a:r>
              <a:rPr lang="en-US" b="1" dirty="0">
                <a:latin typeface="Cambria" panose="02040503050406030204" pitchFamily="18" charset="0"/>
              </a:rPr>
              <a:t>,</a:t>
            </a:r>
          </a:p>
          <a:p>
            <a:pPr lvl="1"/>
            <a:r>
              <a:rPr lang="en-US" b="1" dirty="0">
                <a:latin typeface="Cambria" panose="02040503050406030204" pitchFamily="18" charset="0"/>
              </a:rPr>
              <a:t>can easily stack, tending to be solid at room temperature, and</a:t>
            </a:r>
          </a:p>
          <a:p>
            <a:pPr lvl="1"/>
            <a:r>
              <a:rPr lang="en-US" b="1" dirty="0">
                <a:latin typeface="Cambria" panose="02040503050406030204" pitchFamily="18" charset="0"/>
              </a:rPr>
              <a:t>contribute to atherosclerosis</a:t>
            </a:r>
            <a:r>
              <a:rPr lang="zh-CN" altLang="en-US" sz="2000" b="1" dirty="0">
                <a:latin typeface="Cambria" panose="02040503050406030204" pitchFamily="18" charset="0"/>
                <a:ea typeface="楷体" panose="02010609060101010101"/>
              </a:rPr>
              <a:t>（动脉硬化）</a:t>
            </a:r>
            <a:r>
              <a:rPr lang="en-US" b="1" dirty="0">
                <a:latin typeface="Cambria" panose="02040503050406030204" pitchFamily="18" charset="0"/>
              </a:rPr>
              <a:t>, in which lipid-containing plaques</a:t>
            </a:r>
            <a:r>
              <a:rPr lang="zh-CN" altLang="en-US" sz="2000" b="1" dirty="0">
                <a:latin typeface="楷体" panose="02010609060101010101"/>
              </a:rPr>
              <a:t>（斑块）</a:t>
            </a:r>
            <a:r>
              <a:rPr lang="en-US" b="1" dirty="0">
                <a:latin typeface="Cambria" panose="02040503050406030204" pitchFamily="18" charset="0"/>
              </a:rPr>
              <a:t> build up along the inside walls of blood vessels</a:t>
            </a:r>
            <a:r>
              <a:rPr lang="zh-CN" altLang="en-US" sz="2000" b="1" dirty="0">
                <a:latin typeface="Cambria" panose="02040503050406030204" pitchFamily="18" charset="0"/>
                <a:ea typeface="楷体" panose="02010609060101010101"/>
              </a:rPr>
              <a:t>（血管）</a:t>
            </a:r>
            <a:r>
              <a:rPr lang="en-US" b="1" dirty="0">
                <a:latin typeface="Cambria" panose="02040503050406030204" pitchFamily="18"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1-03_12_TypesOfFats-L.jpg" descr="C:\Documents and Settings\rajesh\Desktop\PPT\Campbel Chapter-03\03_Labeled_Images\31-03_12_TypesOfFats-L.jpg"/>
          <p:cNvPicPr>
            <a:picLocks noChangeAspect="1"/>
          </p:cNvPicPr>
          <p:nvPr/>
        </p:nvPicPr>
        <p:blipFill>
          <a:blip r:embed="rId3" r:link="rId4"/>
          <a:stretch>
            <a:fillRect/>
          </a:stretch>
        </p:blipFill>
        <p:spPr>
          <a:xfrm>
            <a:off x="298703" y="1441704"/>
            <a:ext cx="8546592" cy="3974592"/>
          </a:xfrm>
          <a:prstGeom prst="rect">
            <a:avLst/>
          </a:prstGeom>
        </p:spPr>
      </p:pic>
      <p:sp>
        <p:nvSpPr>
          <p:cNvPr id="5" name="TextBox 2"/>
          <p:cNvSpPr txBox="1">
            <a:spLocks noChangeArrowheads="1"/>
          </p:cNvSpPr>
          <p:nvPr/>
        </p:nvSpPr>
        <p:spPr bwMode="auto">
          <a:xfrm>
            <a:off x="3717327" y="1518957"/>
            <a:ext cx="1778307"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FFFF"/>
                </a:solidFill>
                <a:latin typeface="Arial"/>
                <a:ea typeface="ＭＳ Ｐゴシック" charset="0"/>
              </a:rPr>
              <a:t>TYPES OF FATS</a:t>
            </a:r>
          </a:p>
        </p:txBody>
      </p:sp>
      <p:sp>
        <p:nvSpPr>
          <p:cNvPr id="6" name="TextBox 3"/>
          <p:cNvSpPr txBox="1">
            <a:spLocks noChangeArrowheads="1"/>
          </p:cNvSpPr>
          <p:nvPr/>
        </p:nvSpPr>
        <p:spPr bwMode="auto">
          <a:xfrm>
            <a:off x="982065" y="1877732"/>
            <a:ext cx="1603003"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Saturated Fats</a:t>
            </a:r>
          </a:p>
        </p:txBody>
      </p:sp>
      <p:sp>
        <p:nvSpPr>
          <p:cNvPr id="7" name="TextBox 4"/>
          <p:cNvSpPr txBox="1">
            <a:spLocks noChangeArrowheads="1"/>
          </p:cNvSpPr>
          <p:nvPr/>
        </p:nvSpPr>
        <p:spPr bwMode="auto">
          <a:xfrm>
            <a:off x="5034952" y="1877732"/>
            <a:ext cx="1885131"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Arial"/>
                <a:ea typeface="ＭＳ Ｐゴシック" charset="0"/>
              </a:rPr>
              <a:t>Unsaturated Fats</a:t>
            </a:r>
          </a:p>
        </p:txBody>
      </p:sp>
      <p:sp>
        <p:nvSpPr>
          <p:cNvPr id="8" name="TextBox 5"/>
          <p:cNvSpPr txBox="1">
            <a:spLocks noChangeArrowheads="1"/>
          </p:cNvSpPr>
          <p:nvPr/>
        </p:nvSpPr>
        <p:spPr bwMode="auto">
          <a:xfrm>
            <a:off x="5034952" y="3261274"/>
            <a:ext cx="2497479"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Margarine</a:t>
            </a:r>
            <a:r>
              <a:rPr lang="zh-CN" altLang="en-US" sz="1800" b="1" dirty="0">
                <a:solidFill>
                  <a:srgbClr val="000000"/>
                </a:solidFill>
                <a:latin typeface="楷体" panose="02010609060101010101" pitchFamily="49" charset="-122"/>
                <a:ea typeface="楷体" panose="02010609060101010101" pitchFamily="49" charset="-122"/>
              </a:rPr>
              <a:t>（人造黄油）</a:t>
            </a:r>
            <a:endParaRPr lang="en-US" sz="1800" b="1" dirty="0">
              <a:solidFill>
                <a:srgbClr val="000000"/>
              </a:solidFill>
              <a:latin typeface="楷体" panose="02010609060101010101" pitchFamily="49" charset="-122"/>
              <a:ea typeface="楷体" panose="02010609060101010101" pitchFamily="49" charset="-122"/>
            </a:endParaRPr>
          </a:p>
        </p:txBody>
      </p:sp>
      <p:sp>
        <p:nvSpPr>
          <p:cNvPr id="9" name="TextBox 10"/>
          <p:cNvSpPr txBox="1">
            <a:spLocks noChangeArrowheads="1"/>
          </p:cNvSpPr>
          <p:nvPr/>
        </p:nvSpPr>
        <p:spPr bwMode="auto">
          <a:xfrm>
            <a:off x="3633190" y="5033682"/>
            <a:ext cx="1025922"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Arial"/>
                <a:ea typeface="ＭＳ Ｐゴシック" charset="0"/>
              </a:rPr>
              <a:t>Plant oils</a:t>
            </a:r>
          </a:p>
        </p:txBody>
      </p:sp>
      <p:sp>
        <p:nvSpPr>
          <p:cNvPr id="10" name="TextBox 12"/>
          <p:cNvSpPr txBox="1">
            <a:spLocks noChangeArrowheads="1"/>
          </p:cNvSpPr>
          <p:nvPr/>
        </p:nvSpPr>
        <p:spPr bwMode="auto">
          <a:xfrm>
            <a:off x="5436972" y="5033681"/>
            <a:ext cx="1483111" cy="492443"/>
          </a:xfrm>
          <a:prstGeom prst="rect">
            <a:avLst/>
          </a:prstGeom>
          <a:noFill/>
          <a:ln w="9525">
            <a:noFill/>
            <a:miter lim="800000"/>
            <a:headEnd/>
            <a:tailEnd/>
          </a:ln>
        </p:spPr>
        <p:txBody>
          <a:bodyPr wrap="square" lIns="0" tIns="0" rIns="0" bIns="0">
            <a:spAutoFit/>
          </a:bodyPr>
          <a:lstStyle/>
          <a:p>
            <a:pPr eaLnBrk="0" hangingPunct="0"/>
            <a:r>
              <a:rPr lang="en-US" sz="1800" b="1" dirty="0">
                <a:solidFill>
                  <a:srgbClr val="000000"/>
                </a:solidFill>
                <a:latin typeface="Arial"/>
                <a:ea typeface="ＭＳ Ｐゴシック" charset="0"/>
              </a:rPr>
              <a:t>Trans </a:t>
            </a:r>
            <a:r>
              <a:rPr lang="en-US" sz="1800" b="1" dirty="0" smtClean="0">
                <a:solidFill>
                  <a:srgbClr val="000000"/>
                </a:solidFill>
                <a:latin typeface="Arial"/>
                <a:ea typeface="ＭＳ Ｐゴシック" charset="0"/>
              </a:rPr>
              <a:t>fats</a:t>
            </a:r>
          </a:p>
          <a:p>
            <a:pPr eaLnBrk="0" hangingPunct="0"/>
            <a:r>
              <a:rPr lang="zh-CN" altLang="en-US" sz="1400" b="1" dirty="0" smtClean="0">
                <a:solidFill>
                  <a:srgbClr val="000000"/>
                </a:solidFill>
                <a:latin typeface="楷体" panose="02010609060101010101" pitchFamily="49" charset="-122"/>
                <a:ea typeface="楷体" panose="02010609060101010101" pitchFamily="49" charset="-122"/>
              </a:rPr>
              <a:t>（</a:t>
            </a:r>
            <a:r>
              <a:rPr lang="zh-CN" altLang="en-US" sz="1400" b="1" dirty="0">
                <a:solidFill>
                  <a:srgbClr val="000000"/>
                </a:solidFill>
                <a:latin typeface="楷体" panose="02010609060101010101" pitchFamily="49" charset="-122"/>
                <a:ea typeface="楷体" panose="02010609060101010101" pitchFamily="49" charset="-122"/>
              </a:rPr>
              <a:t>反式脂肪）</a:t>
            </a:r>
            <a:endParaRPr lang="en-US" sz="1400" b="1" dirty="0">
              <a:solidFill>
                <a:srgbClr val="000000"/>
              </a:solidFill>
              <a:latin typeface="楷体" panose="02010609060101010101" pitchFamily="49" charset="-122"/>
              <a:ea typeface="楷体" panose="02010609060101010101" pitchFamily="49" charset="-122"/>
            </a:endParaRPr>
          </a:p>
        </p:txBody>
      </p:sp>
      <p:sp>
        <p:nvSpPr>
          <p:cNvPr id="11" name="TextBox 13"/>
          <p:cNvSpPr txBox="1">
            <a:spLocks noChangeArrowheads="1"/>
          </p:cNvSpPr>
          <p:nvPr/>
        </p:nvSpPr>
        <p:spPr bwMode="auto">
          <a:xfrm>
            <a:off x="7104460" y="5033681"/>
            <a:ext cx="1461939"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0000"/>
                </a:solidFill>
                <a:latin typeface="Arial"/>
                <a:ea typeface="ＭＳ Ｐゴシック" charset="0"/>
              </a:rPr>
              <a:t>Omega-3 fats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595993" y="367393"/>
            <a:ext cx="8234498" cy="723992"/>
          </a:xfrm>
        </p:spPr>
        <p:txBody>
          <a:bodyPr/>
          <a:lstStyle/>
          <a:p>
            <a:r>
              <a:rPr lang="en-US" sz="4000" dirty="0">
                <a:solidFill>
                  <a:srgbClr val="FF0000"/>
                </a:solidFill>
                <a:latin typeface="Cambria" panose="02040503050406030204" pitchFamily="18" charset="0"/>
                <a:ea typeface="+mn-ea"/>
              </a:rPr>
              <a:t>Fats</a:t>
            </a:r>
          </a:p>
        </p:txBody>
      </p:sp>
      <p:sp>
        <p:nvSpPr>
          <p:cNvPr id="122883" name="Rectangle 3"/>
          <p:cNvSpPr>
            <a:spLocks noGrp="1" noChangeArrowheads="1"/>
          </p:cNvSpPr>
          <p:nvPr>
            <p:ph idx="1"/>
          </p:nvPr>
        </p:nvSpPr>
        <p:spPr>
          <a:xfrm>
            <a:off x="661307" y="1404257"/>
            <a:ext cx="8169184" cy="4772706"/>
          </a:xfrm>
        </p:spPr>
        <p:txBody>
          <a:bodyPr/>
          <a:lstStyle/>
          <a:p>
            <a:r>
              <a:rPr lang="en-US" b="1" dirty="0">
                <a:latin typeface="Cambria" panose="02040503050406030204" pitchFamily="18" charset="0"/>
              </a:rPr>
              <a:t>Most plant and fish fats tend to be</a:t>
            </a:r>
          </a:p>
          <a:p>
            <a:pPr lvl="1"/>
            <a:r>
              <a:rPr lang="en-US" b="1" dirty="0">
                <a:solidFill>
                  <a:srgbClr val="FF0000"/>
                </a:solidFill>
                <a:latin typeface="Cambria" panose="02040503050406030204" pitchFamily="18" charset="0"/>
              </a:rPr>
              <a:t>high in unsaturated fatty acids </a:t>
            </a:r>
            <a:r>
              <a:rPr lang="en-US" b="1" dirty="0">
                <a:latin typeface="Cambria" panose="02040503050406030204" pitchFamily="18" charset="0"/>
              </a:rPr>
              <a:t>and</a:t>
            </a:r>
          </a:p>
          <a:p>
            <a:pPr lvl="1"/>
            <a:r>
              <a:rPr lang="en-US" b="1" dirty="0">
                <a:latin typeface="Cambria" panose="02040503050406030204" pitchFamily="18" charset="0"/>
              </a:rPr>
              <a:t>liquid at room temperature.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71104" y="401944"/>
            <a:ext cx="8543108" cy="958863"/>
          </a:xfrm>
        </p:spPr>
        <p:txBody>
          <a:bodyPr/>
          <a:lstStyle/>
          <a:p>
            <a:r>
              <a:rPr lang="en-US" sz="4000" dirty="0">
                <a:solidFill>
                  <a:srgbClr val="FF0000"/>
                </a:solidFill>
                <a:latin typeface="Cambria" panose="02040503050406030204" pitchFamily="18" charset="0"/>
              </a:rPr>
              <a:t>Fats</a:t>
            </a:r>
          </a:p>
        </p:txBody>
      </p:sp>
      <p:sp>
        <p:nvSpPr>
          <p:cNvPr id="122883" name="Rectangle 3"/>
          <p:cNvSpPr>
            <a:spLocks noGrp="1" noChangeArrowheads="1"/>
          </p:cNvSpPr>
          <p:nvPr>
            <p:ph idx="1"/>
          </p:nvPr>
        </p:nvSpPr>
        <p:spPr>
          <a:xfrm>
            <a:off x="734786" y="1445079"/>
            <a:ext cx="7756072" cy="4731884"/>
          </a:xfrm>
        </p:spPr>
        <p:txBody>
          <a:bodyPr/>
          <a:lstStyle/>
          <a:p>
            <a:r>
              <a:rPr lang="en-US" b="1" dirty="0">
                <a:solidFill>
                  <a:srgbClr val="FF0000"/>
                </a:solidFill>
                <a:latin typeface="Cambria" panose="02040503050406030204" pitchFamily="18" charset="0"/>
              </a:rPr>
              <a:t>Hydrogenation</a:t>
            </a:r>
            <a:r>
              <a:rPr lang="zh-CN" altLang="en-US" sz="2000" b="1" dirty="0">
                <a:solidFill>
                  <a:srgbClr val="FF0000"/>
                </a:solidFill>
                <a:latin typeface="楷体" panose="02010609060101010101"/>
              </a:rPr>
              <a:t>（加氢作用）</a:t>
            </a:r>
            <a:endParaRPr lang="en-US" b="1" dirty="0">
              <a:solidFill>
                <a:srgbClr val="FF0000"/>
              </a:solidFill>
              <a:latin typeface="楷体" panose="02010609060101010101"/>
            </a:endParaRPr>
          </a:p>
          <a:p>
            <a:pPr lvl="1"/>
            <a:r>
              <a:rPr lang="en-US" b="1" dirty="0">
                <a:latin typeface="Cambria" panose="02040503050406030204" pitchFamily="18" charset="0"/>
              </a:rPr>
              <a:t>adds hydrogen,</a:t>
            </a:r>
          </a:p>
          <a:p>
            <a:pPr lvl="1"/>
            <a:r>
              <a:rPr lang="en-US" b="1" dirty="0">
                <a:latin typeface="Cambria" panose="02040503050406030204" pitchFamily="18" charset="0"/>
              </a:rPr>
              <a:t>converts unsaturated fats to saturated fats,</a:t>
            </a:r>
          </a:p>
          <a:p>
            <a:pPr lvl="1"/>
            <a:r>
              <a:rPr lang="en-US" b="1" dirty="0">
                <a:latin typeface="Cambria" panose="02040503050406030204" pitchFamily="18" charset="0"/>
              </a:rPr>
              <a:t>makes liquid fats solid at room temperature, and</a:t>
            </a:r>
          </a:p>
          <a:p>
            <a:pPr lvl="1"/>
            <a:r>
              <a:rPr lang="en-US" b="1" dirty="0">
                <a:latin typeface="Cambria" panose="02040503050406030204" pitchFamily="18" charset="0"/>
              </a:rPr>
              <a:t>creates </a:t>
            </a:r>
            <a:r>
              <a:rPr lang="en-US" b="1" dirty="0">
                <a:solidFill>
                  <a:srgbClr val="FF0000"/>
                </a:solidFill>
                <a:latin typeface="Cambria" panose="02040503050406030204" pitchFamily="18" charset="0"/>
              </a:rPr>
              <a:t>trans fats</a:t>
            </a:r>
            <a:r>
              <a:rPr lang="en-US" b="1" dirty="0">
                <a:latin typeface="Cambria" panose="02040503050406030204" pitchFamily="18" charset="0"/>
              </a:rPr>
              <a:t>, a type of unsaturated fat that is particularly bad for your health.</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pic>
        <p:nvPicPr>
          <p:cNvPr id="1026" name="Picture 2" descr="Image result for cis trans f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474" y="1096438"/>
            <a:ext cx="5562343" cy="393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94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2016 Pearson Education, Inc.</a:t>
            </a:r>
            <a:endParaRPr lang="en-US"/>
          </a:p>
        </p:txBody>
      </p:sp>
      <p:pic>
        <p:nvPicPr>
          <p:cNvPr id="2056" name="Picture 8" descr="Image result for omega-3 fatty acids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891" y="484463"/>
            <a:ext cx="5260553" cy="565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66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69765" y="622474"/>
            <a:ext cx="8193677" cy="691335"/>
          </a:xfrm>
        </p:spPr>
        <p:txBody>
          <a:bodyPr/>
          <a:lstStyle/>
          <a:p>
            <a:r>
              <a:rPr lang="en-US" sz="4000" dirty="0">
                <a:solidFill>
                  <a:srgbClr val="FF0000"/>
                </a:solidFill>
                <a:latin typeface="Cambria" panose="02040503050406030204" pitchFamily="18" charset="0"/>
              </a:rPr>
              <a:t>Steroids</a:t>
            </a:r>
            <a:r>
              <a:rPr lang="zh-CN" altLang="en-US" sz="2000" dirty="0">
                <a:solidFill>
                  <a:srgbClr val="FF0000"/>
                </a:solidFill>
                <a:latin typeface="楷体" panose="02010609060101010101"/>
              </a:rPr>
              <a:t>（类固醇）</a:t>
            </a:r>
            <a:endParaRPr lang="en-US" sz="4000" dirty="0">
              <a:solidFill>
                <a:srgbClr val="FF0000"/>
              </a:solidFill>
              <a:latin typeface="楷体" panose="02010609060101010101"/>
            </a:endParaRPr>
          </a:p>
        </p:txBody>
      </p:sp>
      <p:sp>
        <p:nvSpPr>
          <p:cNvPr id="145411" name="Rectangle 3"/>
          <p:cNvSpPr>
            <a:spLocks noGrp="1" noChangeArrowheads="1"/>
          </p:cNvSpPr>
          <p:nvPr>
            <p:ph idx="1"/>
          </p:nvPr>
        </p:nvSpPr>
        <p:spPr>
          <a:xfrm>
            <a:off x="669766" y="1522898"/>
            <a:ext cx="7831684" cy="2818445"/>
          </a:xfrm>
        </p:spPr>
        <p:txBody>
          <a:bodyPr/>
          <a:lstStyle/>
          <a:p>
            <a:r>
              <a:rPr lang="en-US" b="1" dirty="0">
                <a:solidFill>
                  <a:srgbClr val="FF0000"/>
                </a:solidFill>
                <a:latin typeface="Cambria" panose="02040503050406030204" pitchFamily="18" charset="0"/>
              </a:rPr>
              <a:t>Steroids</a:t>
            </a:r>
            <a:r>
              <a:rPr lang="en-US" b="1" dirty="0">
                <a:latin typeface="Cambria" panose="02040503050406030204" pitchFamily="18" charset="0"/>
              </a:rPr>
              <a:t> are very different from fats in structure and function.</a:t>
            </a:r>
          </a:p>
          <a:p>
            <a:pPr lvl="1"/>
            <a:r>
              <a:rPr lang="en-US" b="1" dirty="0">
                <a:latin typeface="Cambria" panose="02040503050406030204" pitchFamily="18" charset="0"/>
              </a:rPr>
              <a:t>The carbon skeleton has four fused </a:t>
            </a:r>
            <a:r>
              <a:rPr lang="en-US" b="1" dirty="0" smtClean="0">
                <a:latin typeface="Cambria" panose="02040503050406030204" pitchFamily="18" charset="0"/>
              </a:rPr>
              <a:t>rings.</a:t>
            </a:r>
            <a:endParaRPr lang="en-US" b="1" dirty="0">
              <a:latin typeface="Cambria" panose="02040503050406030204" pitchFamily="18" charset="0"/>
            </a:endParaRPr>
          </a:p>
          <a:p>
            <a:pPr lvl="1"/>
            <a:r>
              <a:rPr lang="en-US" b="1" dirty="0">
                <a:latin typeface="Cambria" panose="02040503050406030204" pitchFamily="18" charset="0"/>
              </a:rPr>
              <a:t>Steroids vary in the functional groups attached to this set of rings, and these chemical variations affect their function.</a:t>
            </a:r>
          </a:p>
        </p:txBody>
      </p:sp>
      <p:pic>
        <p:nvPicPr>
          <p:cNvPr id="2050" name="Picture 2" descr="https://tse4-mm.cn.bing.net/th?id=OIP.M4d153d834ba5f8ccb1e413a53ba0b098H0&amp;pid=15.1&amp;P=0&amp;w=306&amp;h=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4643697"/>
            <a:ext cx="2857500"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20485" y="473529"/>
            <a:ext cx="8210006" cy="617856"/>
          </a:xfrm>
        </p:spPr>
        <p:txBody>
          <a:bodyPr/>
          <a:lstStyle/>
          <a:p>
            <a:r>
              <a:rPr lang="en-US" sz="4000" dirty="0">
                <a:solidFill>
                  <a:srgbClr val="FF0000"/>
                </a:solidFill>
                <a:latin typeface="Cambria" panose="02040503050406030204" pitchFamily="18" charset="0"/>
              </a:rPr>
              <a:t>Steroids</a:t>
            </a:r>
          </a:p>
        </p:txBody>
      </p:sp>
      <p:sp>
        <p:nvSpPr>
          <p:cNvPr id="145411" name="Rectangle 3"/>
          <p:cNvSpPr>
            <a:spLocks noGrp="1" noChangeArrowheads="1"/>
          </p:cNvSpPr>
          <p:nvPr>
            <p:ph idx="1"/>
          </p:nvPr>
        </p:nvSpPr>
        <p:spPr>
          <a:xfrm>
            <a:off x="620485" y="1404257"/>
            <a:ext cx="8210005" cy="4772706"/>
          </a:xfrm>
        </p:spPr>
        <p:txBody>
          <a:bodyPr/>
          <a:lstStyle/>
          <a:p>
            <a:r>
              <a:rPr lang="en-US" b="1" dirty="0">
                <a:solidFill>
                  <a:srgbClr val="FF0000"/>
                </a:solidFill>
                <a:latin typeface="Cambria" panose="02040503050406030204" pitchFamily="18" charset="0"/>
              </a:rPr>
              <a:t>Cholesterol</a:t>
            </a:r>
            <a:r>
              <a:rPr lang="zh-CN" altLang="en-US" sz="2000" b="1" dirty="0">
                <a:solidFill>
                  <a:srgbClr val="FF0000"/>
                </a:solidFill>
                <a:latin typeface="Cambria" panose="02040503050406030204" pitchFamily="18" charset="0"/>
                <a:ea typeface="楷体" panose="02010609060101010101"/>
              </a:rPr>
              <a:t>（胆固醇）</a:t>
            </a:r>
            <a:r>
              <a:rPr lang="en-US" b="1" dirty="0">
                <a:latin typeface="Cambria" panose="02040503050406030204" pitchFamily="18" charset="0"/>
              </a:rPr>
              <a:t> is</a:t>
            </a:r>
          </a:p>
          <a:p>
            <a:pPr lvl="1"/>
            <a:r>
              <a:rPr lang="en-US" b="1" dirty="0">
                <a:latin typeface="Cambria" panose="02040503050406030204" pitchFamily="18" charset="0"/>
              </a:rPr>
              <a:t>a key component of cell membranes and</a:t>
            </a:r>
          </a:p>
          <a:p>
            <a:pPr lvl="1"/>
            <a:r>
              <a:rPr lang="en-US" b="1" dirty="0">
                <a:latin typeface="Cambria" panose="02040503050406030204" pitchFamily="18" charset="0"/>
              </a:rPr>
              <a:t>the “base steroid” from which your body produces other steroids, such as estrogen</a:t>
            </a:r>
            <a:r>
              <a:rPr lang="zh-CN" altLang="en-US" sz="2000" b="1" dirty="0">
                <a:latin typeface="Cambria" panose="02040503050406030204" pitchFamily="18" charset="0"/>
                <a:ea typeface="楷体" panose="02010609060101010101"/>
              </a:rPr>
              <a:t>（雌激素）</a:t>
            </a:r>
            <a:r>
              <a:rPr lang="en-US" b="1" dirty="0">
                <a:latin typeface="Cambria" panose="02040503050406030204" pitchFamily="18" charset="0"/>
              </a:rPr>
              <a:t> and testosterone</a:t>
            </a:r>
            <a:r>
              <a:rPr lang="zh-CN" altLang="en-US" sz="2000" b="1" dirty="0">
                <a:latin typeface="Cambria" panose="02040503050406030204" pitchFamily="18" charset="0"/>
                <a:ea typeface="楷体" panose="02010609060101010101"/>
              </a:rPr>
              <a:t>（睾丸激素）</a:t>
            </a:r>
            <a:r>
              <a:rPr lang="en-US" b="1" dirty="0">
                <a:latin typeface="Cambria" panose="02040503050406030204" pitchFamily="18"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4-03_13_SteroidExamples-L.jpg" descr="C:\Documents and Settings\rajesh\Desktop\PPT\Campbel Chapter-03\03_Labeled_Images\34-03_13_SteroidExamples-L.jpg"/>
          <p:cNvPicPr>
            <a:picLocks noChangeAspect="1"/>
          </p:cNvPicPr>
          <p:nvPr/>
        </p:nvPicPr>
        <p:blipFill>
          <a:blip r:embed="rId3" r:link="rId4"/>
          <a:stretch>
            <a:fillRect/>
          </a:stretch>
        </p:blipFill>
        <p:spPr>
          <a:xfrm>
            <a:off x="290465" y="777239"/>
            <a:ext cx="8546592" cy="5303520"/>
          </a:xfrm>
          <a:prstGeom prst="rect">
            <a:avLst/>
          </a:prstGeom>
        </p:spPr>
      </p:pic>
      <p:sp>
        <p:nvSpPr>
          <p:cNvPr id="5" name="TextBox 14"/>
          <p:cNvSpPr txBox="1">
            <a:spLocks noChangeArrowheads="1"/>
          </p:cNvSpPr>
          <p:nvPr/>
        </p:nvSpPr>
        <p:spPr bwMode="auto">
          <a:xfrm>
            <a:off x="994446" y="777239"/>
            <a:ext cx="3403176" cy="430887"/>
          </a:xfrm>
          <a:prstGeom prst="rect">
            <a:avLst/>
          </a:prstGeom>
          <a:noFill/>
          <a:ln w="9525">
            <a:noFill/>
            <a:miter lim="800000"/>
            <a:headEnd/>
            <a:tailEnd/>
          </a:ln>
        </p:spPr>
        <p:txBody>
          <a:bodyPr wrap="none" lIns="0" tIns="0" rIns="0" bIns="0">
            <a:spAutoFit/>
          </a:bodyPr>
          <a:lstStyle/>
          <a:p>
            <a:pPr eaLnBrk="0" hangingPunct="0"/>
            <a:r>
              <a:rPr lang="en-US" sz="2800" b="1" dirty="0">
                <a:solidFill>
                  <a:srgbClr val="FF0000"/>
                </a:solidFill>
                <a:latin typeface="Arial"/>
                <a:ea typeface="ＭＳ Ｐゴシック" charset="0"/>
              </a:rPr>
              <a:t>Cholesterol</a:t>
            </a:r>
            <a:r>
              <a:rPr lang="zh-CN" altLang="en-US" sz="2000" b="1" dirty="0">
                <a:solidFill>
                  <a:srgbClr val="FF0000"/>
                </a:solidFill>
                <a:latin typeface="Cambria" panose="02040503050406030204" pitchFamily="18" charset="0"/>
                <a:ea typeface="楷体" panose="02010609060101010101"/>
                <a:cs typeface="+mn-cs"/>
              </a:rPr>
              <a:t> （胆固醇）</a:t>
            </a:r>
            <a:r>
              <a:rPr lang="en-US" altLang="zh-CN" sz="2800" b="1" dirty="0">
                <a:solidFill>
                  <a:prstClr val="black"/>
                </a:solidFill>
                <a:latin typeface="Cambria" panose="02040503050406030204" pitchFamily="18" charset="0"/>
                <a:ea typeface="+mn-ea"/>
                <a:cs typeface="+mn-cs"/>
              </a:rPr>
              <a:t> </a:t>
            </a:r>
            <a:endParaRPr lang="en-US" sz="2800" b="1" dirty="0">
              <a:solidFill>
                <a:srgbClr val="FF0000"/>
              </a:solidFill>
              <a:latin typeface="Arial"/>
              <a:ea typeface="ＭＳ Ｐゴシック" charset="0"/>
            </a:endParaRPr>
          </a:p>
        </p:txBody>
      </p:sp>
      <p:sp>
        <p:nvSpPr>
          <p:cNvPr id="6" name="TextBox 15"/>
          <p:cNvSpPr txBox="1">
            <a:spLocks noChangeArrowheads="1"/>
          </p:cNvSpPr>
          <p:nvPr/>
        </p:nvSpPr>
        <p:spPr bwMode="auto">
          <a:xfrm>
            <a:off x="4784727" y="2756695"/>
            <a:ext cx="1897955"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Arial"/>
                <a:ea typeface="ＭＳ Ｐゴシック" charset="0"/>
              </a:rPr>
              <a:t>can be converted</a:t>
            </a:r>
          </a:p>
          <a:p>
            <a:pPr eaLnBrk="0" hangingPunct="0">
              <a:lnSpc>
                <a:spcPts val="2000"/>
              </a:lnSpc>
            </a:pPr>
            <a:r>
              <a:rPr lang="en-US" sz="1800" b="1" dirty="0">
                <a:solidFill>
                  <a:srgbClr val="000000"/>
                </a:solidFill>
                <a:latin typeface="Arial"/>
                <a:ea typeface="ＭＳ Ｐゴシック" charset="0"/>
              </a:rPr>
              <a:t>by the body to</a:t>
            </a:r>
          </a:p>
        </p:txBody>
      </p:sp>
      <p:sp>
        <p:nvSpPr>
          <p:cNvPr id="7" name="TextBox 33"/>
          <p:cNvSpPr txBox="1">
            <a:spLocks noChangeArrowheads="1"/>
          </p:cNvSpPr>
          <p:nvPr/>
        </p:nvSpPr>
        <p:spPr bwMode="auto">
          <a:xfrm>
            <a:off x="2063109" y="5780019"/>
            <a:ext cx="1431995"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FF0000"/>
                </a:solidFill>
                <a:latin typeface="Arial"/>
                <a:ea typeface="ＭＳ Ｐゴシック" charset="0"/>
              </a:rPr>
              <a:t>Testosterone</a:t>
            </a:r>
          </a:p>
        </p:txBody>
      </p:sp>
      <p:sp>
        <p:nvSpPr>
          <p:cNvPr id="8" name="TextBox 35"/>
          <p:cNvSpPr txBox="1">
            <a:spLocks noChangeArrowheads="1"/>
          </p:cNvSpPr>
          <p:nvPr/>
        </p:nvSpPr>
        <p:spPr bwMode="auto">
          <a:xfrm>
            <a:off x="4898857" y="5756278"/>
            <a:ext cx="1681293" cy="492443"/>
          </a:xfrm>
          <a:prstGeom prst="rect">
            <a:avLst/>
          </a:prstGeom>
          <a:noFill/>
          <a:ln w="9525">
            <a:noFill/>
            <a:miter lim="800000"/>
            <a:headEnd/>
            <a:tailEnd/>
          </a:ln>
        </p:spPr>
        <p:txBody>
          <a:bodyPr wrap="none" lIns="0" tIns="0" rIns="0" bIns="0">
            <a:spAutoFit/>
          </a:bodyPr>
          <a:lstStyle/>
          <a:p>
            <a:pPr algn="ctr" eaLnBrk="0" hangingPunct="0"/>
            <a:r>
              <a:rPr lang="en-US" sz="1800" b="1" dirty="0" err="1" smtClean="0">
                <a:solidFill>
                  <a:srgbClr val="FF0000"/>
                </a:solidFill>
                <a:latin typeface="Arial"/>
                <a:ea typeface="ＭＳ Ｐゴシック" charset="0"/>
              </a:rPr>
              <a:t>Estrone</a:t>
            </a:r>
            <a:endParaRPr lang="en-US" sz="1800" b="1" dirty="0" smtClean="0">
              <a:solidFill>
                <a:srgbClr val="FF0000"/>
              </a:solidFill>
              <a:latin typeface="Arial"/>
              <a:ea typeface="ＭＳ Ｐゴシック" charset="0"/>
            </a:endParaRPr>
          </a:p>
          <a:p>
            <a:pPr algn="ctr" eaLnBrk="0" hangingPunct="0"/>
            <a:r>
              <a:rPr lang="en-US" sz="1400" b="1" dirty="0">
                <a:solidFill>
                  <a:srgbClr val="FF0000"/>
                </a:solidFill>
                <a:latin typeface="Arial"/>
                <a:ea typeface="ＭＳ Ｐゴシック" charset="0"/>
              </a:rPr>
              <a:t>(</a:t>
            </a:r>
            <a:r>
              <a:rPr lang="en-US" sz="1400" b="1" dirty="0" smtClean="0">
                <a:solidFill>
                  <a:srgbClr val="FF0000"/>
                </a:solidFill>
                <a:latin typeface="Arial"/>
                <a:ea typeface="ＭＳ Ｐゴシック" charset="0"/>
              </a:rPr>
              <a:t>A </a:t>
            </a:r>
            <a:r>
              <a:rPr lang="en-US" sz="1400" b="1" dirty="0">
                <a:solidFill>
                  <a:srgbClr val="FF0000"/>
                </a:solidFill>
                <a:latin typeface="Arial"/>
                <a:ea typeface="ＭＳ Ｐゴシック" charset="0"/>
              </a:rPr>
              <a:t>type of </a:t>
            </a:r>
            <a:r>
              <a:rPr lang="en-US" sz="1400" b="1" dirty="0" smtClean="0">
                <a:solidFill>
                  <a:srgbClr val="FF0000"/>
                </a:solidFill>
                <a:latin typeface="Arial"/>
                <a:ea typeface="ＭＳ Ｐゴシック" charset="0"/>
              </a:rPr>
              <a:t>estrogen)</a:t>
            </a:r>
            <a:endParaRPr lang="en-US" sz="1400" b="1" dirty="0">
              <a:solidFill>
                <a:srgbClr val="FF0000"/>
              </a:solidFill>
              <a:latin typeface="Arial"/>
              <a:ea typeface="ＭＳ Ｐゴシック" charset="0"/>
            </a:endParaRPr>
          </a:p>
        </p:txBody>
      </p:sp>
      <p:sp>
        <p:nvSpPr>
          <p:cNvPr id="2" name="Oval 1"/>
          <p:cNvSpPr/>
          <p:nvPr/>
        </p:nvSpPr>
        <p:spPr bwMode="auto">
          <a:xfrm>
            <a:off x="4930941" y="5053263"/>
            <a:ext cx="427122" cy="348249"/>
          </a:xfrm>
          <a:prstGeom prst="ellipse">
            <a:avLst/>
          </a:prstGeom>
          <a:noFill/>
          <a:ln w="254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pitchFamily="8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93963" y="458517"/>
            <a:ext cx="8307977" cy="958863"/>
          </a:xfrm>
        </p:spPr>
        <p:txBody>
          <a:bodyPr/>
          <a:lstStyle/>
          <a:p>
            <a:r>
              <a:rPr lang="en-US" sz="4000" dirty="0">
                <a:solidFill>
                  <a:srgbClr val="FF0000"/>
                </a:solidFill>
                <a:latin typeface="Cambria" panose="02040503050406030204" pitchFamily="18" charset="0"/>
              </a:rPr>
              <a:t>Steroids</a:t>
            </a:r>
          </a:p>
        </p:txBody>
      </p:sp>
      <p:sp>
        <p:nvSpPr>
          <p:cNvPr id="145411" name="Rectangle 3"/>
          <p:cNvSpPr>
            <a:spLocks noGrp="1" noChangeArrowheads="1"/>
          </p:cNvSpPr>
          <p:nvPr>
            <p:ph idx="1"/>
          </p:nvPr>
        </p:nvSpPr>
        <p:spPr>
          <a:xfrm>
            <a:off x="693963" y="1417380"/>
            <a:ext cx="8017328" cy="4949054"/>
          </a:xfrm>
        </p:spPr>
        <p:txBody>
          <a:bodyPr/>
          <a:lstStyle/>
          <a:p>
            <a:r>
              <a:rPr lang="en-US" b="1" dirty="0">
                <a:latin typeface="Cambria" panose="02040503050406030204" pitchFamily="18" charset="0"/>
              </a:rPr>
              <a:t>Synthetic anabolic steroids</a:t>
            </a:r>
            <a:r>
              <a:rPr lang="zh-CN" altLang="en-US" sz="2000" b="1" dirty="0">
                <a:latin typeface="楷体"/>
              </a:rPr>
              <a:t>（合成类固醇）</a:t>
            </a:r>
            <a:endParaRPr lang="en-US" b="1" dirty="0">
              <a:latin typeface="楷体"/>
            </a:endParaRPr>
          </a:p>
          <a:p>
            <a:pPr lvl="1"/>
            <a:r>
              <a:rPr lang="en-US" b="1" dirty="0">
                <a:latin typeface="Cambria" panose="02040503050406030204" pitchFamily="18" charset="0"/>
              </a:rPr>
              <a:t>are variants of testosterone,</a:t>
            </a:r>
          </a:p>
          <a:p>
            <a:pPr lvl="1"/>
            <a:r>
              <a:rPr lang="en-US" b="1" dirty="0">
                <a:latin typeface="Cambria" panose="02040503050406030204" pitchFamily="18" charset="0"/>
              </a:rPr>
              <a:t>mimic some of its effects,</a:t>
            </a:r>
          </a:p>
          <a:p>
            <a:pPr lvl="1"/>
            <a:r>
              <a:rPr lang="en-US" b="1" dirty="0">
                <a:latin typeface="Cambria" panose="02040503050406030204" pitchFamily="18" charset="0"/>
              </a:rPr>
              <a:t>may be prescribed to treat diseases such as cancer and AIDS,</a:t>
            </a:r>
          </a:p>
          <a:p>
            <a:pPr lvl="1"/>
            <a:r>
              <a:rPr lang="en-US" b="1" dirty="0">
                <a:solidFill>
                  <a:srgbClr val="FF0000"/>
                </a:solidFill>
                <a:latin typeface="Cambria" panose="02040503050406030204" pitchFamily="18" charset="0"/>
              </a:rPr>
              <a:t>are abused by athletes to build up their muscles </a:t>
            </a:r>
            <a:r>
              <a:rPr lang="en-US" b="1" dirty="0" smtClean="0">
                <a:solidFill>
                  <a:srgbClr val="FF0000"/>
                </a:solidFill>
                <a:latin typeface="Cambria" panose="02040503050406030204" pitchFamily="18" charset="0"/>
              </a:rPr>
              <a:t>quickly,</a:t>
            </a:r>
          </a:p>
          <a:p>
            <a:pPr lvl="1"/>
            <a:r>
              <a:rPr lang="en-US" b="1" dirty="0" smtClean="0">
                <a:latin typeface="Cambria" panose="02040503050406030204" pitchFamily="18" charset="0"/>
              </a:rPr>
              <a:t>can </a:t>
            </a:r>
            <a:r>
              <a:rPr lang="en-US" b="1" dirty="0">
                <a:latin typeface="Cambria" panose="02040503050406030204" pitchFamily="18" charset="0"/>
              </a:rPr>
              <a:t>cause serious physical and mental problems.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7-03_01CarbonSkeletons-L.jpg" descr="C:\Documents and Settings\rajesh\Desktop\PPT\Campbel Chapter-03\03_Labeled_Images\07-03_01CarbonSkeletons-L.jpg"/>
          <p:cNvPicPr>
            <a:picLocks noChangeAspect="1"/>
          </p:cNvPicPr>
          <p:nvPr/>
        </p:nvPicPr>
        <p:blipFill>
          <a:blip r:embed="rId3" r:link="rId4"/>
          <a:stretch>
            <a:fillRect/>
          </a:stretch>
        </p:blipFill>
        <p:spPr>
          <a:xfrm>
            <a:off x="445008" y="204216"/>
            <a:ext cx="8253984" cy="6449568"/>
          </a:xfrm>
          <a:prstGeom prst="rect">
            <a:avLst/>
          </a:prstGeom>
        </p:spPr>
      </p:pic>
      <p:sp>
        <p:nvSpPr>
          <p:cNvPr id="5" name="TextBox 4"/>
          <p:cNvSpPr txBox="1"/>
          <p:nvPr/>
        </p:nvSpPr>
        <p:spPr>
          <a:xfrm>
            <a:off x="775211" y="1797686"/>
            <a:ext cx="2969787" cy="246221"/>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Carbon skeletons vary in length</a:t>
            </a:r>
          </a:p>
        </p:txBody>
      </p:sp>
      <p:sp>
        <p:nvSpPr>
          <p:cNvPr id="6" name="TextBox 5"/>
          <p:cNvSpPr txBox="1"/>
          <p:nvPr/>
        </p:nvSpPr>
        <p:spPr>
          <a:xfrm>
            <a:off x="5059681" y="1381761"/>
            <a:ext cx="1205458" cy="246221"/>
          </a:xfrm>
          <a:prstGeom prst="rect">
            <a:avLst/>
          </a:prstGeom>
          <a:noFill/>
        </p:spPr>
        <p:txBody>
          <a:bodyPr wrap="none" lIns="0" tIns="0" rIns="0" bIns="0">
            <a:spAutoFit/>
          </a:bodyPr>
          <a:lstStyle/>
          <a:p>
            <a:pP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Double bond</a:t>
            </a:r>
          </a:p>
        </p:txBody>
      </p:sp>
      <p:sp>
        <p:nvSpPr>
          <p:cNvPr id="7" name="TextBox 6"/>
          <p:cNvSpPr txBox="1"/>
          <p:nvPr/>
        </p:nvSpPr>
        <p:spPr>
          <a:xfrm>
            <a:off x="6021327" y="1797686"/>
            <a:ext cx="2447785" cy="738664"/>
          </a:xfrm>
          <a:prstGeom prst="rect">
            <a:avLst/>
          </a:prstGeom>
          <a:noFill/>
        </p:spPr>
        <p:txBody>
          <a:bodyPr wrap="none" lIns="0" tIns="0" rIns="0" bIns="0">
            <a:spAutoFit/>
          </a:bodyPr>
          <a:lstStyle/>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Carbon skeletons may</a:t>
            </a:r>
          </a:p>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have double bonds,</a:t>
            </a:r>
          </a:p>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which can vary in location</a:t>
            </a:r>
          </a:p>
        </p:txBody>
      </p:sp>
      <p:sp>
        <p:nvSpPr>
          <p:cNvPr id="8" name="TextBox 7"/>
          <p:cNvSpPr txBox="1"/>
          <p:nvPr/>
        </p:nvSpPr>
        <p:spPr>
          <a:xfrm>
            <a:off x="1087251" y="6034821"/>
            <a:ext cx="2345706" cy="492443"/>
          </a:xfrm>
          <a:prstGeom prst="rect">
            <a:avLst/>
          </a:prstGeom>
          <a:noFill/>
        </p:spPr>
        <p:txBody>
          <a:bodyPr wrap="none" lIns="0" tIns="0" rIns="0" bIns="0">
            <a:spAutoFit/>
          </a:bodyPr>
          <a:lstStyle/>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Carbon skeletons may be</a:t>
            </a:r>
          </a:p>
          <a:p>
            <a:pPr algn="ctr" eaLnBrk="0" fontAlgn="auto" hangingPunct="0">
              <a:spcBef>
                <a:spcPts val="0"/>
              </a:spcBef>
              <a:spcAft>
                <a:spcPts val="0"/>
              </a:spcAft>
              <a:defRPr/>
            </a:pPr>
            <a:r>
              <a:rPr lang="en-US" sz="1600" b="1" dirty="0" err="1">
                <a:solidFill>
                  <a:srgbClr val="000000"/>
                </a:solidFill>
                <a:latin typeface="Cambria" panose="02040503050406030204" pitchFamily="18" charset="0"/>
                <a:ea typeface="ＭＳ Ｐゴシック" charset="0"/>
              </a:rPr>
              <a:t>unbranched</a:t>
            </a:r>
            <a:r>
              <a:rPr lang="en-US" sz="1600" b="1" dirty="0">
                <a:solidFill>
                  <a:srgbClr val="000000"/>
                </a:solidFill>
                <a:latin typeface="Cambria" panose="02040503050406030204" pitchFamily="18" charset="0"/>
                <a:ea typeface="ＭＳ Ｐゴシック" charset="0"/>
              </a:rPr>
              <a:t> or branched</a:t>
            </a:r>
          </a:p>
        </p:txBody>
      </p:sp>
      <p:sp>
        <p:nvSpPr>
          <p:cNvPr id="9" name="TextBox 8"/>
          <p:cNvSpPr txBox="1"/>
          <p:nvPr/>
        </p:nvSpPr>
        <p:spPr>
          <a:xfrm>
            <a:off x="6265139" y="6040697"/>
            <a:ext cx="2069990" cy="492443"/>
          </a:xfrm>
          <a:prstGeom prst="rect">
            <a:avLst/>
          </a:prstGeom>
          <a:noFill/>
        </p:spPr>
        <p:txBody>
          <a:bodyPr wrap="none" lIns="0" tIns="0" rIns="0" bIns="0">
            <a:spAutoFit/>
          </a:bodyPr>
          <a:lstStyle/>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Carbon skeletons may</a:t>
            </a:r>
          </a:p>
          <a:p>
            <a:pPr algn="ctr" eaLnBrk="0" fontAlgn="auto" hangingPunct="0">
              <a:spcBef>
                <a:spcPts val="0"/>
              </a:spcBef>
              <a:spcAft>
                <a:spcPts val="0"/>
              </a:spcAft>
              <a:defRPr/>
            </a:pPr>
            <a:r>
              <a:rPr lang="en-US" sz="1600" b="1" dirty="0">
                <a:solidFill>
                  <a:srgbClr val="000000"/>
                </a:solidFill>
                <a:latin typeface="Cambria" panose="02040503050406030204" pitchFamily="18" charset="0"/>
                <a:ea typeface="ＭＳ Ｐゴシック" charset="0"/>
              </a:rPr>
              <a:t> be arranged in rings</a:t>
            </a:r>
          </a:p>
        </p:txBody>
      </p:sp>
      <p:sp>
        <p:nvSpPr>
          <p:cNvPr id="11" name="Freeform 3"/>
          <p:cNvSpPr/>
          <p:nvPr/>
        </p:nvSpPr>
        <p:spPr>
          <a:xfrm flipH="1">
            <a:off x="6515793" y="1000125"/>
            <a:ext cx="118370" cy="599903"/>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sm"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sz="1600" b="1">
              <a:solidFill>
                <a:srgbClr val="000000"/>
              </a:solidFill>
              <a:latin typeface="Cambria" panose="020405030504060302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774357" y="433148"/>
            <a:ext cx="8185512" cy="707664"/>
          </a:xfrm>
        </p:spPr>
        <p:txBody>
          <a:bodyPr/>
          <a:lstStyle/>
          <a:p>
            <a:r>
              <a:rPr lang="en-US" sz="4000" dirty="0">
                <a:solidFill>
                  <a:srgbClr val="FF0000"/>
                </a:solidFill>
                <a:latin typeface="Cambria" panose="02040503050406030204" pitchFamily="18" charset="0"/>
              </a:rPr>
              <a:t>Steroids</a:t>
            </a:r>
          </a:p>
        </p:txBody>
      </p:sp>
      <p:sp>
        <p:nvSpPr>
          <p:cNvPr id="145411" name="Rectangle 3"/>
          <p:cNvSpPr>
            <a:spLocks noGrp="1" noChangeArrowheads="1"/>
          </p:cNvSpPr>
          <p:nvPr>
            <p:ph idx="1"/>
          </p:nvPr>
        </p:nvSpPr>
        <p:spPr>
          <a:xfrm>
            <a:off x="774357" y="1351476"/>
            <a:ext cx="7765486" cy="4949054"/>
          </a:xfrm>
        </p:spPr>
        <p:txBody>
          <a:bodyPr/>
          <a:lstStyle/>
          <a:p>
            <a:r>
              <a:rPr lang="en-US" b="1" dirty="0">
                <a:latin typeface="Cambria" panose="02040503050406030204" pitchFamily="18" charset="0"/>
              </a:rPr>
              <a:t>Most athletic organizations ban the use of anabolic steroids because of their many potential health hazards coupled with the unfairness of an artificial advantage.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365" y="553438"/>
            <a:ext cx="6082392" cy="5705606"/>
          </a:xfrm>
          <a:prstGeom prst="rect">
            <a:avLst/>
          </a:prstGeom>
        </p:spPr>
      </p:pic>
    </p:spTree>
    <p:extLst>
      <p:ext uri="{BB962C8B-B14F-4D97-AF65-F5344CB8AC3E}">
        <p14:creationId xmlns:p14="http://schemas.microsoft.com/office/powerpoint/2010/main" val="1938753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63500"/>
            <a:ext cx="5410200" cy="6731000"/>
          </a:xfrm>
          <a:prstGeom prst="rect">
            <a:avLst/>
          </a:prstGeom>
        </p:spPr>
      </p:pic>
    </p:spTree>
    <p:extLst>
      <p:ext uri="{BB962C8B-B14F-4D97-AF65-F5344CB8AC3E}">
        <p14:creationId xmlns:p14="http://schemas.microsoft.com/office/powerpoint/2010/main" val="57409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194"/>
            <a:ext cx="9144000" cy="6192297"/>
          </a:xfrm>
          <a:prstGeom prst="rect">
            <a:avLst/>
          </a:prstGeom>
        </p:spPr>
      </p:pic>
    </p:spTree>
    <p:extLst>
      <p:ext uri="{BB962C8B-B14F-4D97-AF65-F5344CB8AC3E}">
        <p14:creationId xmlns:p14="http://schemas.microsoft.com/office/powerpoint/2010/main" val="942126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1" y="242234"/>
            <a:ext cx="7389341" cy="6375968"/>
          </a:xfrm>
          <a:prstGeom prst="rect">
            <a:avLst/>
          </a:prstGeom>
        </p:spPr>
      </p:pic>
    </p:spTree>
    <p:extLst>
      <p:ext uri="{BB962C8B-B14F-4D97-AF65-F5344CB8AC3E}">
        <p14:creationId xmlns:p14="http://schemas.microsoft.com/office/powerpoint/2010/main" val="730174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726621" y="522514"/>
            <a:ext cx="8103870" cy="568871"/>
          </a:xfrm>
        </p:spPr>
        <p:txBody>
          <a:bodyPr/>
          <a:lstStyle/>
          <a:p>
            <a:r>
              <a:rPr lang="en-US" sz="4000" dirty="0">
                <a:solidFill>
                  <a:srgbClr val="FF0000"/>
                </a:solidFill>
                <a:latin typeface="Cambria" panose="02040503050406030204" pitchFamily="18" charset="0"/>
              </a:rPr>
              <a:t>Proteins</a:t>
            </a:r>
            <a:r>
              <a:rPr lang="zh-CN" altLang="en-US" sz="2000" dirty="0">
                <a:solidFill>
                  <a:srgbClr val="FF0000"/>
                </a:solidFill>
                <a:latin typeface="楷体"/>
              </a:rPr>
              <a:t>（蛋白质）</a:t>
            </a:r>
            <a:endParaRPr lang="en-US" sz="4000" dirty="0">
              <a:solidFill>
                <a:srgbClr val="FF0000"/>
              </a:solidFill>
              <a:latin typeface="楷体"/>
            </a:endParaRPr>
          </a:p>
        </p:txBody>
      </p:sp>
      <p:sp>
        <p:nvSpPr>
          <p:cNvPr id="153603" name="Rectangle 3"/>
          <p:cNvSpPr>
            <a:spLocks noGrp="1" noChangeArrowheads="1"/>
          </p:cNvSpPr>
          <p:nvPr>
            <p:ph idx="1"/>
          </p:nvPr>
        </p:nvSpPr>
        <p:spPr>
          <a:xfrm>
            <a:off x="726621" y="1510393"/>
            <a:ext cx="7756072" cy="4666570"/>
          </a:xfrm>
        </p:spPr>
        <p:txBody>
          <a:bodyPr/>
          <a:lstStyle/>
          <a:p>
            <a:r>
              <a:rPr lang="en-US" b="1" dirty="0">
                <a:solidFill>
                  <a:srgbClr val="FF0000"/>
                </a:solidFill>
                <a:latin typeface="Cambria" panose="02040503050406030204" pitchFamily="18" charset="0"/>
              </a:rPr>
              <a:t>Proteins</a:t>
            </a:r>
          </a:p>
          <a:p>
            <a:pPr lvl="1"/>
            <a:r>
              <a:rPr lang="en-US" b="1" dirty="0">
                <a:latin typeface="Cambria" panose="02040503050406030204" pitchFamily="18" charset="0"/>
              </a:rPr>
              <a:t>are polymers of amino acid</a:t>
            </a:r>
            <a:r>
              <a:rPr lang="zh-CN" altLang="en-US" sz="2000" b="1" dirty="0">
                <a:latin typeface="楷体"/>
              </a:rPr>
              <a:t>（氨基酸）</a:t>
            </a:r>
            <a:r>
              <a:rPr lang="en-US" b="1" dirty="0">
                <a:latin typeface="Cambria" panose="02040503050406030204" pitchFamily="18" charset="0"/>
              </a:rPr>
              <a:t> monomers</a:t>
            </a:r>
            <a:r>
              <a:rPr lang="zh-CN" altLang="en-US" sz="2000" b="1" dirty="0">
                <a:latin typeface="楷体"/>
              </a:rPr>
              <a:t>（</a:t>
            </a:r>
            <a:r>
              <a:rPr lang="zh-CN" altLang="en-US" sz="2000" b="1" dirty="0">
                <a:latin typeface="楷体" panose="02010609060101010101"/>
                <a:ea typeface="楷体" panose="02010609060101010101"/>
              </a:rPr>
              <a:t>单</a:t>
            </a:r>
            <a:r>
              <a:rPr lang="zh-CN" altLang="en-US" sz="2000" b="1" dirty="0">
                <a:latin typeface="楷体"/>
              </a:rPr>
              <a:t>体）</a:t>
            </a:r>
            <a:r>
              <a:rPr lang="en-US" b="1" dirty="0">
                <a:latin typeface="Cambria" panose="02040503050406030204" pitchFamily="18" charset="0"/>
              </a:rPr>
              <a:t>,</a:t>
            </a:r>
          </a:p>
          <a:p>
            <a:pPr lvl="1"/>
            <a:r>
              <a:rPr lang="en-US" b="1" dirty="0">
                <a:latin typeface="Cambria" panose="02040503050406030204" pitchFamily="18" charset="0"/>
              </a:rPr>
              <a:t>account for more than </a:t>
            </a:r>
            <a:r>
              <a:rPr lang="en-US" b="1" dirty="0">
                <a:solidFill>
                  <a:srgbClr val="FF0000"/>
                </a:solidFill>
                <a:latin typeface="Cambria" panose="02040503050406030204" pitchFamily="18" charset="0"/>
              </a:rPr>
              <a:t>50%</a:t>
            </a:r>
            <a:r>
              <a:rPr lang="en-US" b="1" dirty="0">
                <a:latin typeface="Cambria" panose="02040503050406030204" pitchFamily="18" charset="0"/>
              </a:rPr>
              <a:t> of the dry weight of most cells, and</a:t>
            </a:r>
          </a:p>
          <a:p>
            <a:pPr lvl="1"/>
            <a:r>
              <a:rPr lang="en-US" b="1" dirty="0">
                <a:latin typeface="Cambria" panose="02040503050406030204" pitchFamily="18" charset="0"/>
              </a:rPr>
              <a:t>are instrumental in almost everything cells do.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1-03_15_TypesOfProteins-L.jpg" descr="C:\Documents and Settings\rajesh\Desktop\PPT\Campbel Chapter-03\03_Labeled_Images\41-03_15_TypesOfProteins-L.jpg"/>
          <p:cNvPicPr>
            <a:picLocks noChangeAspect="1"/>
          </p:cNvPicPr>
          <p:nvPr/>
        </p:nvPicPr>
        <p:blipFill>
          <a:blip r:embed="rId3" r:link="rId4"/>
          <a:stretch>
            <a:fillRect/>
          </a:stretch>
        </p:blipFill>
        <p:spPr>
          <a:xfrm>
            <a:off x="298703" y="1441704"/>
            <a:ext cx="8546592" cy="3974592"/>
          </a:xfrm>
          <a:prstGeom prst="rect">
            <a:avLst/>
          </a:prstGeom>
        </p:spPr>
      </p:pic>
      <p:sp>
        <p:nvSpPr>
          <p:cNvPr id="5" name="TextBox 2"/>
          <p:cNvSpPr txBox="1">
            <a:spLocks noChangeArrowheads="1"/>
          </p:cNvSpPr>
          <p:nvPr/>
        </p:nvSpPr>
        <p:spPr bwMode="auto">
          <a:xfrm>
            <a:off x="3333750" y="1541463"/>
            <a:ext cx="2553584" cy="215444"/>
          </a:xfrm>
          <a:prstGeom prst="rect">
            <a:avLst/>
          </a:prstGeom>
          <a:noFill/>
          <a:ln w="9525">
            <a:noFill/>
            <a:miter lim="800000"/>
            <a:headEnd/>
            <a:tailEnd/>
          </a:ln>
        </p:spPr>
        <p:txBody>
          <a:bodyPr wrap="none" lIns="0" tIns="0" rIns="0" bIns="0">
            <a:spAutoFit/>
          </a:bodyPr>
          <a:lstStyle/>
          <a:p>
            <a:pPr eaLnBrk="0" hangingPunct="0"/>
            <a:r>
              <a:rPr lang="en-US" sz="1400" b="1">
                <a:solidFill>
                  <a:srgbClr val="FFFFFF"/>
                </a:solidFill>
                <a:latin typeface="Arial"/>
                <a:ea typeface="ＭＳ Ｐゴシック" charset="0"/>
              </a:rPr>
              <a:t>MAJOR TYPES OF PROTEINS</a:t>
            </a:r>
          </a:p>
        </p:txBody>
      </p:sp>
      <p:sp>
        <p:nvSpPr>
          <p:cNvPr id="6" name="TextBox 3"/>
          <p:cNvSpPr txBox="1">
            <a:spLocks noChangeArrowheads="1"/>
          </p:cNvSpPr>
          <p:nvPr/>
        </p:nvSpPr>
        <p:spPr bwMode="auto">
          <a:xfrm>
            <a:off x="384175" y="1899443"/>
            <a:ext cx="1612621" cy="410369"/>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FF0000"/>
                </a:solidFill>
                <a:latin typeface="Arial"/>
                <a:ea typeface="ＭＳ Ｐゴシック" charset="0"/>
              </a:rPr>
              <a:t>Structural Proteins</a:t>
            </a:r>
          </a:p>
          <a:p>
            <a:pPr algn="ctr" eaLnBrk="0" hangingPunct="0">
              <a:lnSpc>
                <a:spcPts val="1600"/>
              </a:lnSpc>
            </a:pPr>
            <a:r>
              <a:rPr lang="en-US" sz="1400" b="1" dirty="0">
                <a:solidFill>
                  <a:srgbClr val="000000"/>
                </a:solidFill>
                <a:latin typeface="Arial"/>
                <a:ea typeface="ＭＳ Ｐゴシック" charset="0"/>
              </a:rPr>
              <a:t>(provide support)</a:t>
            </a:r>
          </a:p>
        </p:txBody>
      </p:sp>
      <p:sp>
        <p:nvSpPr>
          <p:cNvPr id="7" name="TextBox 5"/>
          <p:cNvSpPr txBox="1">
            <a:spLocks noChangeArrowheads="1"/>
          </p:cNvSpPr>
          <p:nvPr/>
        </p:nvSpPr>
        <p:spPr bwMode="auto">
          <a:xfrm>
            <a:off x="2159794" y="1901824"/>
            <a:ext cx="1450718" cy="615553"/>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FF0000"/>
                </a:solidFill>
                <a:latin typeface="Arial"/>
                <a:ea typeface="ＭＳ Ｐゴシック" charset="0"/>
              </a:rPr>
              <a:t>Storage Proteins</a:t>
            </a:r>
          </a:p>
          <a:p>
            <a:pPr algn="ctr" eaLnBrk="0" hangingPunct="0">
              <a:lnSpc>
                <a:spcPts val="1600"/>
              </a:lnSpc>
            </a:pPr>
            <a:r>
              <a:rPr lang="en-US" sz="1400" b="1" dirty="0">
                <a:solidFill>
                  <a:srgbClr val="000000"/>
                </a:solidFill>
                <a:latin typeface="Arial"/>
                <a:ea typeface="ＭＳ Ｐゴシック" charset="0"/>
              </a:rPr>
              <a:t>(provide amino</a:t>
            </a:r>
          </a:p>
          <a:p>
            <a:pPr algn="ctr" eaLnBrk="0" hangingPunct="0">
              <a:lnSpc>
                <a:spcPts val="1600"/>
              </a:lnSpc>
            </a:pPr>
            <a:r>
              <a:rPr lang="en-US" sz="1400" b="1" dirty="0">
                <a:solidFill>
                  <a:srgbClr val="000000"/>
                </a:solidFill>
                <a:latin typeface="Arial"/>
                <a:ea typeface="ＭＳ Ｐゴシック" charset="0"/>
              </a:rPr>
              <a:t>acids for growth)</a:t>
            </a:r>
          </a:p>
        </p:txBody>
      </p:sp>
      <p:sp>
        <p:nvSpPr>
          <p:cNvPr id="8" name="TextBox 8"/>
          <p:cNvSpPr txBox="1">
            <a:spLocks noChangeArrowheads="1"/>
          </p:cNvSpPr>
          <p:nvPr/>
        </p:nvSpPr>
        <p:spPr bwMode="auto">
          <a:xfrm>
            <a:off x="3794733" y="1906586"/>
            <a:ext cx="1639871" cy="615553"/>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FF0000"/>
                </a:solidFill>
                <a:latin typeface="Arial"/>
                <a:ea typeface="ＭＳ Ｐゴシック" charset="0"/>
              </a:rPr>
              <a:t>Contractile</a:t>
            </a:r>
          </a:p>
          <a:p>
            <a:pPr algn="ctr" eaLnBrk="0" hangingPunct="0">
              <a:lnSpc>
                <a:spcPts val="1600"/>
              </a:lnSpc>
            </a:pPr>
            <a:r>
              <a:rPr lang="en-US" sz="1400" b="1" dirty="0">
                <a:solidFill>
                  <a:srgbClr val="FF0000"/>
                </a:solidFill>
                <a:latin typeface="Arial"/>
                <a:ea typeface="ＭＳ Ｐゴシック" charset="0"/>
              </a:rPr>
              <a:t>Proteins</a:t>
            </a:r>
            <a:r>
              <a:rPr lang="zh-CN" altLang="en-US" sz="1200" b="1" dirty="0">
                <a:solidFill>
                  <a:srgbClr val="000000"/>
                </a:solidFill>
                <a:latin typeface="楷体" panose="02010609060101010101" pitchFamily="49" charset="-122"/>
                <a:ea typeface="楷体" panose="02010609060101010101" pitchFamily="49" charset="-122"/>
              </a:rPr>
              <a:t>（收缩蛋白）</a:t>
            </a:r>
            <a:endParaRPr lang="en-US" sz="1200" b="1" dirty="0">
              <a:solidFill>
                <a:srgbClr val="000000"/>
              </a:solidFill>
              <a:latin typeface="楷体" panose="02010609060101010101" pitchFamily="49" charset="-122"/>
              <a:ea typeface="楷体" panose="02010609060101010101" pitchFamily="49" charset="-122"/>
            </a:endParaRPr>
          </a:p>
          <a:p>
            <a:pPr algn="ctr" eaLnBrk="0" hangingPunct="0">
              <a:lnSpc>
                <a:spcPts val="1600"/>
              </a:lnSpc>
            </a:pPr>
            <a:r>
              <a:rPr lang="en-US" sz="1400" b="1" dirty="0">
                <a:solidFill>
                  <a:srgbClr val="000000"/>
                </a:solidFill>
                <a:latin typeface="Arial"/>
                <a:ea typeface="ＭＳ Ｐゴシック" charset="0"/>
              </a:rPr>
              <a:t>(help movement)</a:t>
            </a:r>
          </a:p>
        </p:txBody>
      </p:sp>
      <p:sp>
        <p:nvSpPr>
          <p:cNvPr id="9" name="TextBox 11"/>
          <p:cNvSpPr txBox="1">
            <a:spLocks noChangeArrowheads="1"/>
          </p:cNvSpPr>
          <p:nvPr/>
        </p:nvSpPr>
        <p:spPr bwMode="auto">
          <a:xfrm>
            <a:off x="5614987" y="1906586"/>
            <a:ext cx="1591526" cy="615553"/>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FF0000"/>
                </a:solidFill>
                <a:latin typeface="Arial"/>
                <a:ea typeface="ＭＳ Ｐゴシック" charset="0"/>
              </a:rPr>
              <a:t>Transport Proteins</a:t>
            </a:r>
          </a:p>
          <a:p>
            <a:pPr algn="ctr" eaLnBrk="0" hangingPunct="0">
              <a:lnSpc>
                <a:spcPts val="1600"/>
              </a:lnSpc>
            </a:pPr>
            <a:r>
              <a:rPr lang="en-US" sz="1400" b="1" dirty="0">
                <a:solidFill>
                  <a:srgbClr val="000000"/>
                </a:solidFill>
                <a:latin typeface="Arial"/>
                <a:ea typeface="ＭＳ Ｐゴシック" charset="0"/>
              </a:rPr>
              <a:t>(help transport</a:t>
            </a:r>
          </a:p>
          <a:p>
            <a:pPr algn="ctr" eaLnBrk="0" hangingPunct="0">
              <a:lnSpc>
                <a:spcPts val="1600"/>
              </a:lnSpc>
            </a:pPr>
            <a:r>
              <a:rPr lang="en-US" sz="1400" b="1" dirty="0">
                <a:solidFill>
                  <a:srgbClr val="000000"/>
                </a:solidFill>
                <a:latin typeface="Arial"/>
                <a:ea typeface="ＭＳ Ｐゴシック" charset="0"/>
              </a:rPr>
              <a:t>substances)</a:t>
            </a:r>
          </a:p>
        </p:txBody>
      </p:sp>
      <p:sp>
        <p:nvSpPr>
          <p:cNvPr id="10" name="TextBox 14"/>
          <p:cNvSpPr txBox="1">
            <a:spLocks noChangeArrowheads="1"/>
          </p:cNvSpPr>
          <p:nvPr/>
        </p:nvSpPr>
        <p:spPr bwMode="auto">
          <a:xfrm>
            <a:off x="7421586" y="1901824"/>
            <a:ext cx="1242327" cy="615553"/>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FF0000"/>
                </a:solidFill>
                <a:latin typeface="Arial"/>
                <a:ea typeface="ＭＳ Ｐゴシック" charset="0"/>
              </a:rPr>
              <a:t>Enzymes</a:t>
            </a:r>
          </a:p>
          <a:p>
            <a:pPr algn="ctr" eaLnBrk="0" hangingPunct="0">
              <a:lnSpc>
                <a:spcPts val="1600"/>
              </a:lnSpc>
            </a:pPr>
            <a:r>
              <a:rPr lang="en-US" sz="1400" b="1" dirty="0">
                <a:solidFill>
                  <a:srgbClr val="000000"/>
                </a:solidFill>
                <a:latin typeface="Arial"/>
                <a:ea typeface="ＭＳ Ｐゴシック" charset="0"/>
              </a:rPr>
              <a:t>(help chemical</a:t>
            </a:r>
          </a:p>
          <a:p>
            <a:pPr algn="ctr" eaLnBrk="0" hangingPunct="0">
              <a:lnSpc>
                <a:spcPts val="1600"/>
              </a:lnSpc>
            </a:pPr>
            <a:r>
              <a:rPr lang="en-US" sz="1400" b="1" dirty="0">
                <a:solidFill>
                  <a:srgbClr val="000000"/>
                </a:solidFill>
                <a:latin typeface="Arial"/>
                <a:ea typeface="ＭＳ Ｐゴシック" charset="0"/>
              </a:rPr>
              <a:t>reactions)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20486" y="581558"/>
            <a:ext cx="8409212" cy="958863"/>
          </a:xfrm>
        </p:spPr>
        <p:txBody>
          <a:bodyPr/>
          <a:lstStyle/>
          <a:p>
            <a:r>
              <a:rPr lang="en-US" dirty="0">
                <a:solidFill>
                  <a:srgbClr val="FF0000"/>
                </a:solidFill>
                <a:latin typeface="Cambria" panose="02040503050406030204" pitchFamily="18" charset="0"/>
              </a:rPr>
              <a:t>The Monomers of Proteins: Amino Acids</a:t>
            </a:r>
          </a:p>
        </p:txBody>
      </p:sp>
      <p:sp>
        <p:nvSpPr>
          <p:cNvPr id="167939" name="Rectangle 3"/>
          <p:cNvSpPr>
            <a:spLocks noGrp="1" noChangeArrowheads="1"/>
          </p:cNvSpPr>
          <p:nvPr>
            <p:ph idx="1"/>
          </p:nvPr>
        </p:nvSpPr>
        <p:spPr>
          <a:xfrm>
            <a:off x="685799" y="1608363"/>
            <a:ext cx="8144691" cy="4568599"/>
          </a:xfrm>
        </p:spPr>
        <p:txBody>
          <a:bodyPr/>
          <a:lstStyle/>
          <a:p>
            <a:r>
              <a:rPr lang="en-US" b="1" dirty="0">
                <a:latin typeface="Cambria" panose="02040503050406030204" pitchFamily="18" charset="0"/>
              </a:rPr>
              <a:t>All proteins are made by stringing together a common set of </a:t>
            </a:r>
            <a:r>
              <a:rPr lang="en-US" b="1" dirty="0">
                <a:solidFill>
                  <a:srgbClr val="FF0000"/>
                </a:solidFill>
                <a:latin typeface="Cambria" panose="02040503050406030204" pitchFamily="18" charset="0"/>
              </a:rPr>
              <a:t>20 </a:t>
            </a:r>
            <a:r>
              <a:rPr lang="en-US" b="1" dirty="0">
                <a:latin typeface="Cambria" panose="02040503050406030204" pitchFamily="18" charset="0"/>
              </a:rPr>
              <a:t>kinds of amino acids.</a:t>
            </a:r>
          </a:p>
          <a:p>
            <a:r>
              <a:rPr lang="en-US" b="1" dirty="0">
                <a:latin typeface="Cambria" panose="02040503050406030204" pitchFamily="18" charset="0"/>
              </a:rPr>
              <a:t>Every </a:t>
            </a:r>
            <a:r>
              <a:rPr lang="en-US" b="1" dirty="0">
                <a:solidFill>
                  <a:srgbClr val="FF0000"/>
                </a:solidFill>
                <a:latin typeface="Cambria" panose="02040503050406030204" pitchFamily="18" charset="0"/>
              </a:rPr>
              <a:t>amino acid </a:t>
            </a:r>
            <a:r>
              <a:rPr lang="en-US" b="1" dirty="0">
                <a:latin typeface="Cambria" panose="02040503050406030204" pitchFamily="18" charset="0"/>
              </a:rPr>
              <a:t>consists of a central carbon atom bonded to four covalent partners.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04157" y="359229"/>
            <a:ext cx="8226334" cy="732156"/>
          </a:xfrm>
        </p:spPr>
        <p:txBody>
          <a:bodyPr/>
          <a:lstStyle/>
          <a:p>
            <a:r>
              <a:rPr lang="en-US" dirty="0">
                <a:solidFill>
                  <a:srgbClr val="FF0000"/>
                </a:solidFill>
                <a:latin typeface="Cambria" panose="02040503050406030204" pitchFamily="18" charset="0"/>
              </a:rPr>
              <a:t>The Monomers of Proteins: Amino Acids</a:t>
            </a:r>
          </a:p>
        </p:txBody>
      </p:sp>
      <p:sp>
        <p:nvSpPr>
          <p:cNvPr id="167939" name="Rectangle 3"/>
          <p:cNvSpPr>
            <a:spLocks noGrp="1" noChangeArrowheads="1"/>
          </p:cNvSpPr>
          <p:nvPr>
            <p:ph idx="1"/>
          </p:nvPr>
        </p:nvSpPr>
        <p:spPr>
          <a:xfrm>
            <a:off x="604157" y="1227909"/>
            <a:ext cx="8226334" cy="4949054"/>
          </a:xfrm>
        </p:spPr>
        <p:txBody>
          <a:bodyPr/>
          <a:lstStyle/>
          <a:p>
            <a:r>
              <a:rPr lang="en-US" b="1" dirty="0">
                <a:latin typeface="Cambria" panose="02040503050406030204" pitchFamily="18" charset="0"/>
              </a:rPr>
              <a:t>Three of those attachment groups are common to all amino acids:</a:t>
            </a:r>
          </a:p>
          <a:p>
            <a:pPr marL="971550" lvl="1" indent="-514350">
              <a:buFont typeface="+mj-lt"/>
              <a:buAutoNum type="arabicPeriod"/>
            </a:pPr>
            <a:r>
              <a:rPr lang="en-US" b="1" dirty="0">
                <a:latin typeface="Cambria" panose="02040503050406030204" pitchFamily="18" charset="0"/>
              </a:rPr>
              <a:t>a carboxyl group (</a:t>
            </a:r>
            <a:r>
              <a:rPr lang="en-US" b="1" dirty="0">
                <a:latin typeface="Cambria" panose="02040503050406030204" pitchFamily="18" charset="0"/>
                <a:sym typeface="Symbol" panose="05050102010706020507" pitchFamily="18" charset="2"/>
              </a:rPr>
              <a:t></a:t>
            </a:r>
            <a:r>
              <a:rPr lang="en-US" b="1" dirty="0">
                <a:latin typeface="Cambria" panose="02040503050406030204" pitchFamily="18" charset="0"/>
              </a:rPr>
              <a:t>COOH),</a:t>
            </a:r>
          </a:p>
          <a:p>
            <a:pPr marL="971550" lvl="1" indent="-514350">
              <a:buFont typeface="+mj-lt"/>
              <a:buAutoNum type="arabicPeriod"/>
            </a:pPr>
            <a:r>
              <a:rPr lang="en-US" b="1" dirty="0">
                <a:latin typeface="Cambria" panose="02040503050406030204" pitchFamily="18" charset="0"/>
              </a:rPr>
              <a:t>an amino group (</a:t>
            </a:r>
            <a:r>
              <a:rPr lang="en-US" b="1" dirty="0">
                <a:latin typeface="Cambria" panose="02040503050406030204" pitchFamily="18" charset="0"/>
                <a:sym typeface="Symbol" panose="05050102010706020507" pitchFamily="18" charset="2"/>
              </a:rPr>
              <a:t></a:t>
            </a:r>
            <a:r>
              <a:rPr lang="en-US" b="1" dirty="0">
                <a:latin typeface="Cambria" panose="02040503050406030204" pitchFamily="18" charset="0"/>
              </a:rPr>
              <a:t>NH</a:t>
            </a:r>
            <a:r>
              <a:rPr lang="en-US" b="1" baseline="-25000" dirty="0">
                <a:latin typeface="Cambria" panose="02040503050406030204" pitchFamily="18" charset="0"/>
              </a:rPr>
              <a:t>2</a:t>
            </a:r>
            <a:r>
              <a:rPr lang="en-US" b="1" dirty="0">
                <a:latin typeface="Cambria" panose="02040503050406030204" pitchFamily="18" charset="0"/>
              </a:rPr>
              <a:t>), and</a:t>
            </a:r>
          </a:p>
          <a:p>
            <a:pPr marL="971550" lvl="1" indent="-514350">
              <a:buFont typeface="+mj-lt"/>
              <a:buAutoNum type="arabicPeriod"/>
            </a:pPr>
            <a:r>
              <a:rPr lang="en-US" b="1" dirty="0">
                <a:latin typeface="Cambria" panose="02040503050406030204" pitchFamily="18" charset="0"/>
              </a:rPr>
              <a:t>a hydrogen atom.</a:t>
            </a:r>
          </a:p>
          <a:p>
            <a:r>
              <a:rPr lang="en-US" b="1" dirty="0">
                <a:latin typeface="Cambria" panose="02040503050406030204" pitchFamily="18" charset="0"/>
              </a:rPr>
              <a:t>The variable component of amino acids </a:t>
            </a:r>
          </a:p>
          <a:p>
            <a:pPr lvl="1"/>
            <a:r>
              <a:rPr lang="en-US" b="1" dirty="0">
                <a:latin typeface="Cambria" panose="02040503050406030204" pitchFamily="18" charset="0"/>
              </a:rPr>
              <a:t>is called the side chain and</a:t>
            </a:r>
          </a:p>
          <a:p>
            <a:pPr lvl="1"/>
            <a:r>
              <a:rPr lang="en-US" b="1" dirty="0">
                <a:latin typeface="Cambria" panose="02040503050406030204" pitchFamily="18" charset="0"/>
              </a:rPr>
              <a:t>is attached to the fourth bond of the central carbon.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8-03_16aAminoAcidStructure-L.jpg" descr="C:\Documents and Settings\rajesh\Desktop\PPT\Campbel Chapter-03\03_Labeled_Images\48-03_16aAminoAcidStructure-L.jpg"/>
          <p:cNvPicPr>
            <a:picLocks noChangeAspect="1"/>
          </p:cNvPicPr>
          <p:nvPr/>
        </p:nvPicPr>
        <p:blipFill>
          <a:blip r:embed="rId3" r:link="rId4"/>
          <a:stretch>
            <a:fillRect/>
          </a:stretch>
        </p:blipFill>
        <p:spPr>
          <a:xfrm>
            <a:off x="1499616" y="1286255"/>
            <a:ext cx="6144768" cy="4285488"/>
          </a:xfrm>
          <a:prstGeom prst="rect">
            <a:avLst/>
          </a:prstGeom>
        </p:spPr>
      </p:pic>
      <p:sp>
        <p:nvSpPr>
          <p:cNvPr id="5" name="TextBox 2"/>
          <p:cNvSpPr txBox="1">
            <a:spLocks noChangeArrowheads="1"/>
          </p:cNvSpPr>
          <p:nvPr/>
        </p:nvSpPr>
        <p:spPr bwMode="auto">
          <a:xfrm>
            <a:off x="3201988" y="1288252"/>
            <a:ext cx="956993" cy="692497"/>
          </a:xfrm>
          <a:prstGeom prst="rect">
            <a:avLst/>
          </a:prstGeom>
          <a:noFill/>
          <a:ln w="9525">
            <a:noFill/>
            <a:miter lim="800000"/>
            <a:headEnd/>
            <a:tailEnd/>
          </a:ln>
        </p:spPr>
        <p:txBody>
          <a:bodyPr wrap="none" lIns="0" tIns="0" rIns="0" bIns="0">
            <a:spAutoFit/>
          </a:bodyPr>
          <a:lstStyle/>
          <a:p>
            <a:pPr eaLnBrk="0" hangingPunct="0">
              <a:lnSpc>
                <a:spcPts val="2600"/>
              </a:lnSpc>
            </a:pPr>
            <a:r>
              <a:rPr lang="en-US" b="1" dirty="0">
                <a:solidFill>
                  <a:srgbClr val="000000"/>
                </a:solidFill>
                <a:latin typeface="Arial"/>
                <a:ea typeface="ＭＳ Ｐゴシック" charset="0"/>
              </a:rPr>
              <a:t>Amino</a:t>
            </a:r>
          </a:p>
          <a:p>
            <a:pPr eaLnBrk="0" hangingPunct="0">
              <a:lnSpc>
                <a:spcPts val="2600"/>
              </a:lnSpc>
            </a:pPr>
            <a:r>
              <a:rPr lang="en-US" b="1" dirty="0">
                <a:solidFill>
                  <a:srgbClr val="000000"/>
                </a:solidFill>
                <a:latin typeface="Arial"/>
                <a:ea typeface="ＭＳ Ｐゴシック" charset="0"/>
              </a:rPr>
              <a:t>group</a:t>
            </a:r>
          </a:p>
        </p:txBody>
      </p:sp>
      <p:sp>
        <p:nvSpPr>
          <p:cNvPr id="6" name="TextBox 9"/>
          <p:cNvSpPr txBox="1">
            <a:spLocks noChangeArrowheads="1"/>
          </p:cNvSpPr>
          <p:nvPr/>
        </p:nvSpPr>
        <p:spPr bwMode="auto">
          <a:xfrm>
            <a:off x="4710906" y="1288252"/>
            <a:ext cx="1317668" cy="666849"/>
          </a:xfrm>
          <a:prstGeom prst="rect">
            <a:avLst/>
          </a:prstGeom>
          <a:noFill/>
          <a:ln w="9525">
            <a:noFill/>
            <a:miter lim="800000"/>
            <a:headEnd/>
            <a:tailEnd/>
          </a:ln>
        </p:spPr>
        <p:txBody>
          <a:bodyPr wrap="none" lIns="0" tIns="0" rIns="0" bIns="0">
            <a:spAutoFit/>
          </a:bodyPr>
          <a:lstStyle/>
          <a:p>
            <a:pPr eaLnBrk="0" hangingPunct="0">
              <a:lnSpc>
                <a:spcPts val="2600"/>
              </a:lnSpc>
            </a:pPr>
            <a:r>
              <a:rPr lang="en-US" b="1" dirty="0">
                <a:solidFill>
                  <a:srgbClr val="000000"/>
                </a:solidFill>
                <a:latin typeface="Arial"/>
                <a:ea typeface="ＭＳ Ｐゴシック" charset="0"/>
              </a:rPr>
              <a:t>Carboxyl</a:t>
            </a:r>
          </a:p>
          <a:p>
            <a:pPr eaLnBrk="0" hangingPunct="0">
              <a:lnSpc>
                <a:spcPts val="2600"/>
              </a:lnSpc>
            </a:pPr>
            <a:r>
              <a:rPr lang="en-US" b="1" dirty="0">
                <a:solidFill>
                  <a:srgbClr val="000000"/>
                </a:solidFill>
                <a:latin typeface="Arial"/>
                <a:ea typeface="ＭＳ Ｐゴシック" charset="0"/>
              </a:rPr>
              <a:t>group</a:t>
            </a:r>
          </a:p>
        </p:txBody>
      </p:sp>
      <p:sp>
        <p:nvSpPr>
          <p:cNvPr id="7" name="TextBox 24"/>
          <p:cNvSpPr txBox="1">
            <a:spLocks noChangeArrowheads="1"/>
          </p:cNvSpPr>
          <p:nvPr/>
        </p:nvSpPr>
        <p:spPr bwMode="auto">
          <a:xfrm>
            <a:off x="1525721" y="5387077"/>
            <a:ext cx="6118663" cy="369332"/>
          </a:xfrm>
          <a:prstGeom prst="rect">
            <a:avLst/>
          </a:prstGeom>
          <a:noFill/>
          <a:ln w="9525">
            <a:noFill/>
            <a:miter lim="800000"/>
            <a:headEnd/>
            <a:tailEnd/>
          </a:ln>
        </p:spPr>
        <p:txBody>
          <a:bodyPr wrap="none" lIns="0" tIns="0" rIns="0" bIns="0">
            <a:spAutoFit/>
          </a:bodyPr>
          <a:lstStyle/>
          <a:p>
            <a:pPr eaLnBrk="0" hangingPunct="0"/>
            <a:r>
              <a:rPr lang="en-US" b="1" dirty="0">
                <a:solidFill>
                  <a:srgbClr val="FF0000"/>
                </a:solidFill>
                <a:latin typeface="Cambria" panose="02040503050406030204" pitchFamily="18" charset="0"/>
                <a:ea typeface="ＭＳ Ｐゴシック" charset="0"/>
              </a:rPr>
              <a:t>(a) The general structure of an amino acid</a:t>
            </a:r>
          </a:p>
        </p:txBody>
      </p:sp>
      <p:sp>
        <p:nvSpPr>
          <p:cNvPr id="8" name="TextBox 22"/>
          <p:cNvSpPr txBox="1">
            <a:spLocks noChangeArrowheads="1"/>
          </p:cNvSpPr>
          <p:nvPr/>
        </p:nvSpPr>
        <p:spPr bwMode="auto">
          <a:xfrm>
            <a:off x="4039389" y="4151309"/>
            <a:ext cx="803105" cy="666849"/>
          </a:xfrm>
          <a:prstGeom prst="rect">
            <a:avLst/>
          </a:prstGeom>
          <a:noFill/>
          <a:ln w="9525">
            <a:noFill/>
            <a:miter lim="800000"/>
            <a:headEnd/>
            <a:tailEnd/>
          </a:ln>
        </p:spPr>
        <p:txBody>
          <a:bodyPr wrap="none" lIns="0" tIns="0" rIns="0" bIns="0">
            <a:spAutoFit/>
          </a:bodyPr>
          <a:lstStyle/>
          <a:p>
            <a:pPr eaLnBrk="0" hangingPunct="0">
              <a:lnSpc>
                <a:spcPts val="2600"/>
              </a:lnSpc>
            </a:pPr>
            <a:r>
              <a:rPr lang="en-US" b="1" dirty="0">
                <a:solidFill>
                  <a:srgbClr val="000000"/>
                </a:solidFill>
                <a:latin typeface="Arial" pitchFamily="34" charset="0"/>
                <a:ea typeface="ＭＳ Ｐゴシック" charset="0"/>
                <a:cs typeface="Arial" pitchFamily="34" charset="0"/>
              </a:rPr>
              <a:t>Side</a:t>
            </a:r>
          </a:p>
          <a:p>
            <a:pPr eaLnBrk="0" hangingPunct="0">
              <a:lnSpc>
                <a:spcPts val="2600"/>
              </a:lnSpc>
            </a:pPr>
            <a:r>
              <a:rPr lang="en-US" b="1" dirty="0">
                <a:solidFill>
                  <a:srgbClr val="000000"/>
                </a:solidFill>
                <a:latin typeface="Arial" pitchFamily="34" charset="0"/>
                <a:ea typeface="ＭＳ Ｐゴシック" charset="0"/>
                <a:cs typeface="Arial" pitchFamily="34" charset="0"/>
              </a:rPr>
              <a:t>chain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Carbon Skeletons</a:t>
            </a:r>
          </a:p>
        </p:txBody>
      </p:sp>
      <p:pic>
        <p:nvPicPr>
          <p:cNvPr id="4" name="03_01CarbonSkeletons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766988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44979" y="597886"/>
            <a:ext cx="8352063" cy="958863"/>
          </a:xfrm>
        </p:spPr>
        <p:txBody>
          <a:bodyPr/>
          <a:lstStyle/>
          <a:p>
            <a:r>
              <a:rPr lang="en-US" dirty="0">
                <a:solidFill>
                  <a:srgbClr val="FF0000"/>
                </a:solidFill>
                <a:latin typeface="Cambria" panose="02040503050406030204" pitchFamily="18" charset="0"/>
              </a:rPr>
              <a:t>The Monomers of Proteins: Amino Acids</a:t>
            </a:r>
          </a:p>
        </p:txBody>
      </p:sp>
      <p:sp>
        <p:nvSpPr>
          <p:cNvPr id="167939" name="Rectangle 3"/>
          <p:cNvSpPr>
            <a:spLocks noGrp="1" noChangeArrowheads="1"/>
          </p:cNvSpPr>
          <p:nvPr>
            <p:ph idx="1"/>
          </p:nvPr>
        </p:nvSpPr>
        <p:spPr>
          <a:xfrm>
            <a:off x="644979" y="1469572"/>
            <a:ext cx="8185512" cy="1314449"/>
          </a:xfrm>
        </p:spPr>
        <p:txBody>
          <a:bodyPr/>
          <a:lstStyle/>
          <a:p>
            <a:r>
              <a:rPr lang="en-US" b="1" dirty="0">
                <a:latin typeface="Cambria" panose="02040503050406030204" pitchFamily="18" charset="0"/>
              </a:rPr>
              <a:t>Each type of amino acid has a unique side chain, which gives that amino acid its special chemical properties.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9-03_16bAminoAcidSideGroups-L.jpg" descr="C:\Documents and Settings\rajesh\Desktop\PPT\Campbel Chapter-03\03_Labeled_Images\49-03_16bAminoAcidSideGroups-L.jpg"/>
          <p:cNvPicPr>
            <a:picLocks noChangeAspect="1"/>
          </p:cNvPicPr>
          <p:nvPr/>
        </p:nvPicPr>
        <p:blipFill>
          <a:blip r:embed="rId3" r:link="rId4"/>
          <a:stretch>
            <a:fillRect/>
          </a:stretch>
        </p:blipFill>
        <p:spPr>
          <a:xfrm>
            <a:off x="298703" y="1459992"/>
            <a:ext cx="8546592" cy="3938016"/>
          </a:xfrm>
          <a:prstGeom prst="rect">
            <a:avLst/>
          </a:prstGeom>
        </p:spPr>
      </p:pic>
      <p:sp>
        <p:nvSpPr>
          <p:cNvPr id="5" name="TextBox 4"/>
          <p:cNvSpPr txBox="1"/>
          <p:nvPr/>
        </p:nvSpPr>
        <p:spPr>
          <a:xfrm>
            <a:off x="252939" y="3166102"/>
            <a:ext cx="1841466" cy="641201"/>
          </a:xfrm>
          <a:prstGeom prst="rect">
            <a:avLst/>
          </a:prstGeom>
          <a:noFill/>
        </p:spPr>
        <p:txBody>
          <a:bodyPr wrap="none" lIns="0" tIns="0" rIns="0" bIns="0">
            <a:spAutoFit/>
          </a:bodyPr>
          <a:lstStyle/>
          <a:p>
            <a:pPr eaLnBrk="0" fontAlgn="auto" hangingPunct="0">
              <a:lnSpc>
                <a:spcPts val="2500"/>
              </a:lnSpc>
              <a:spcBef>
                <a:spcPts val="0"/>
              </a:spcBef>
              <a:spcAft>
                <a:spcPts val="0"/>
              </a:spcAft>
              <a:defRPr/>
            </a:pPr>
            <a:r>
              <a:rPr lang="en-US" b="1" dirty="0">
                <a:solidFill>
                  <a:srgbClr val="FF0000"/>
                </a:solidFill>
                <a:latin typeface="Cambria" panose="02040503050406030204" pitchFamily="18" charset="0"/>
                <a:ea typeface="ＭＳ Ｐゴシック" charset="0"/>
              </a:rPr>
              <a:t>Hydrophobic</a:t>
            </a:r>
          </a:p>
          <a:p>
            <a:pPr eaLnBrk="0" fontAlgn="auto" hangingPunct="0">
              <a:lnSpc>
                <a:spcPts val="2500"/>
              </a:lnSpc>
              <a:spcBef>
                <a:spcPts val="0"/>
              </a:spcBef>
              <a:spcAft>
                <a:spcPts val="0"/>
              </a:spcAft>
              <a:defRPr/>
            </a:pPr>
            <a:r>
              <a:rPr lang="en-US" b="1" dirty="0">
                <a:solidFill>
                  <a:srgbClr val="FF0000"/>
                </a:solidFill>
                <a:latin typeface="Cambria" panose="02040503050406030204" pitchFamily="18" charset="0"/>
                <a:ea typeface="ＭＳ Ｐゴシック" charset="0"/>
              </a:rPr>
              <a:t>side chain</a:t>
            </a:r>
          </a:p>
        </p:txBody>
      </p:sp>
      <p:sp>
        <p:nvSpPr>
          <p:cNvPr id="6" name="TextBox 5"/>
          <p:cNvSpPr txBox="1"/>
          <p:nvPr/>
        </p:nvSpPr>
        <p:spPr>
          <a:xfrm>
            <a:off x="7235498" y="3207293"/>
            <a:ext cx="1691169" cy="641201"/>
          </a:xfrm>
          <a:prstGeom prst="rect">
            <a:avLst/>
          </a:prstGeom>
          <a:noFill/>
        </p:spPr>
        <p:txBody>
          <a:bodyPr wrap="none" lIns="0" tIns="0" rIns="0" bIns="0">
            <a:spAutoFit/>
          </a:bodyPr>
          <a:lstStyle/>
          <a:p>
            <a:pPr eaLnBrk="0" fontAlgn="auto" hangingPunct="0">
              <a:lnSpc>
                <a:spcPts val="2500"/>
              </a:lnSpc>
              <a:spcBef>
                <a:spcPts val="0"/>
              </a:spcBef>
              <a:spcAft>
                <a:spcPts val="0"/>
              </a:spcAft>
              <a:defRPr/>
            </a:pPr>
            <a:r>
              <a:rPr lang="en-US" b="1" dirty="0">
                <a:solidFill>
                  <a:srgbClr val="FF0000"/>
                </a:solidFill>
                <a:latin typeface="Cambria" panose="02040503050406030204" pitchFamily="18" charset="0"/>
                <a:ea typeface="ＭＳ Ｐゴシック" charset="0"/>
              </a:rPr>
              <a:t>Hydrophilic</a:t>
            </a:r>
          </a:p>
          <a:p>
            <a:pPr eaLnBrk="0" fontAlgn="auto" hangingPunct="0">
              <a:lnSpc>
                <a:spcPts val="2500"/>
              </a:lnSpc>
              <a:spcBef>
                <a:spcPts val="0"/>
              </a:spcBef>
              <a:spcAft>
                <a:spcPts val="0"/>
              </a:spcAft>
              <a:defRPr/>
            </a:pPr>
            <a:r>
              <a:rPr lang="en-US" b="1" dirty="0">
                <a:solidFill>
                  <a:srgbClr val="FF0000"/>
                </a:solidFill>
                <a:latin typeface="Cambria" panose="02040503050406030204" pitchFamily="18" charset="0"/>
                <a:ea typeface="ＭＳ Ｐゴシック" charset="0"/>
              </a:rPr>
              <a:t>side chain</a:t>
            </a:r>
          </a:p>
        </p:txBody>
      </p:sp>
      <p:sp>
        <p:nvSpPr>
          <p:cNvPr id="7" name="TextBox 6"/>
          <p:cNvSpPr txBox="1"/>
          <p:nvPr/>
        </p:nvSpPr>
        <p:spPr>
          <a:xfrm>
            <a:off x="2226053" y="4282526"/>
            <a:ext cx="2370842" cy="343492"/>
          </a:xfrm>
          <a:prstGeom prst="rect">
            <a:avLst/>
          </a:prstGeom>
          <a:noFill/>
        </p:spPr>
        <p:txBody>
          <a:bodyPr wrap="none" lIns="0" tIns="0" rIns="0" bIns="0">
            <a:spAutoFit/>
          </a:bodyPr>
          <a:lstStyle/>
          <a:p>
            <a:pPr eaLnBrk="0" fontAlgn="auto" hangingPunct="0">
              <a:spcBef>
                <a:spcPts val="0"/>
              </a:spcBef>
              <a:spcAft>
                <a:spcPts val="0"/>
              </a:spcAft>
              <a:defRPr/>
            </a:pPr>
            <a:r>
              <a:rPr lang="en-US" sz="2232" b="1" dirty="0">
                <a:solidFill>
                  <a:srgbClr val="FF0000"/>
                </a:solidFill>
                <a:latin typeface="Cambria" panose="02040503050406030204" pitchFamily="18" charset="0"/>
                <a:ea typeface="ＭＳ Ｐゴシック" charset="0"/>
              </a:rPr>
              <a:t>Leucine</a:t>
            </a:r>
            <a:r>
              <a:rPr lang="zh-CN" altLang="en-US" sz="2000" b="1" dirty="0">
                <a:solidFill>
                  <a:srgbClr val="FF0000"/>
                </a:solidFill>
                <a:latin typeface="Cambria" panose="02040503050406030204" pitchFamily="18" charset="0"/>
                <a:ea typeface="楷体" panose="02010609060101010101" pitchFamily="49" charset="-122"/>
              </a:rPr>
              <a:t>（亮氨酸）</a:t>
            </a:r>
            <a:endParaRPr lang="en-US" sz="2232" b="1" dirty="0">
              <a:solidFill>
                <a:srgbClr val="FF0000"/>
              </a:solidFill>
              <a:latin typeface="Cambria" panose="02040503050406030204" pitchFamily="18" charset="0"/>
              <a:ea typeface="楷体" panose="02010609060101010101" pitchFamily="49" charset="-122"/>
            </a:endParaRPr>
          </a:p>
        </p:txBody>
      </p:sp>
      <p:sp>
        <p:nvSpPr>
          <p:cNvPr id="8" name="TextBox 7"/>
          <p:cNvSpPr txBox="1"/>
          <p:nvPr/>
        </p:nvSpPr>
        <p:spPr>
          <a:xfrm>
            <a:off x="5222252" y="4282526"/>
            <a:ext cx="2164054" cy="343492"/>
          </a:xfrm>
          <a:prstGeom prst="rect">
            <a:avLst/>
          </a:prstGeom>
          <a:noFill/>
        </p:spPr>
        <p:txBody>
          <a:bodyPr wrap="none" lIns="0" tIns="0" rIns="0" bIns="0">
            <a:spAutoFit/>
          </a:bodyPr>
          <a:lstStyle/>
          <a:p>
            <a:pPr eaLnBrk="0" fontAlgn="auto" hangingPunct="0">
              <a:spcBef>
                <a:spcPts val="0"/>
              </a:spcBef>
              <a:spcAft>
                <a:spcPts val="0"/>
              </a:spcAft>
              <a:defRPr/>
            </a:pPr>
            <a:r>
              <a:rPr lang="en-US" sz="2232" b="1" dirty="0">
                <a:solidFill>
                  <a:srgbClr val="FF0000"/>
                </a:solidFill>
                <a:latin typeface="Cambria" panose="02040503050406030204" pitchFamily="18" charset="0"/>
                <a:ea typeface="ＭＳ Ｐゴシック" charset="0"/>
              </a:rPr>
              <a:t>Serine</a:t>
            </a:r>
            <a:r>
              <a:rPr lang="zh-CN" altLang="en-US" sz="2000" b="1" dirty="0">
                <a:solidFill>
                  <a:srgbClr val="FF0000"/>
                </a:solidFill>
                <a:latin typeface="Cambria" panose="02040503050406030204" pitchFamily="18" charset="0"/>
                <a:ea typeface="楷体" panose="02010609060101010101" pitchFamily="49" charset="-122"/>
              </a:rPr>
              <a:t>（丝氨酸）</a:t>
            </a:r>
            <a:endParaRPr lang="en-US" sz="2000" b="1" dirty="0">
              <a:solidFill>
                <a:srgbClr val="FF0000"/>
              </a:solidFill>
              <a:latin typeface="Cambria" panose="02040503050406030204" pitchFamily="18" charset="0"/>
              <a:ea typeface="楷体" panose="02010609060101010101" pitchFamily="49" charset="-122"/>
            </a:endParaRPr>
          </a:p>
        </p:txBody>
      </p:sp>
      <p:sp>
        <p:nvSpPr>
          <p:cNvPr id="9" name="TextBox 8"/>
          <p:cNvSpPr txBox="1"/>
          <p:nvPr/>
        </p:nvSpPr>
        <p:spPr>
          <a:xfrm>
            <a:off x="856734" y="5073703"/>
            <a:ext cx="8128839" cy="641201"/>
          </a:xfrm>
          <a:prstGeom prst="rect">
            <a:avLst/>
          </a:prstGeom>
          <a:noFill/>
        </p:spPr>
        <p:txBody>
          <a:bodyPr wrap="square" lIns="0" tIns="0" rIns="0" bIns="0">
            <a:spAutoFit/>
          </a:bodyPr>
          <a:lstStyle/>
          <a:p>
            <a:pPr algn="ctr" eaLnBrk="0" fontAlgn="auto" hangingPunct="0">
              <a:lnSpc>
                <a:spcPts val="2500"/>
              </a:lnSpc>
              <a:spcBef>
                <a:spcPts val="0"/>
              </a:spcBef>
              <a:spcAft>
                <a:spcPts val="0"/>
              </a:spcAft>
              <a:defRPr/>
            </a:pPr>
            <a:r>
              <a:rPr lang="en-US" sz="2232" b="1" dirty="0">
                <a:solidFill>
                  <a:srgbClr val="FF0000"/>
                </a:solidFill>
                <a:latin typeface="Cambria" panose="02040503050406030204" pitchFamily="18" charset="0"/>
                <a:ea typeface="ＭＳ Ｐゴシック" charset="0"/>
              </a:rPr>
              <a:t>(b) Examples of amino acids with hydrophobic and </a:t>
            </a:r>
            <a:r>
              <a:rPr lang="en-US" sz="2232" b="1" dirty="0" smtClean="0">
                <a:solidFill>
                  <a:srgbClr val="FF0000"/>
                </a:solidFill>
                <a:latin typeface="Cambria" panose="02040503050406030204" pitchFamily="18" charset="0"/>
                <a:ea typeface="ＭＳ Ｐゴシック" charset="0"/>
              </a:rPr>
              <a:t>hydrophilic side chains.</a:t>
            </a:r>
            <a:endParaRPr lang="en-US" sz="2232" b="1" dirty="0">
              <a:solidFill>
                <a:srgbClr val="FF0000"/>
              </a:solidFill>
              <a:latin typeface="Cambria" panose="02040503050406030204" pitchFamily="18" charset="0"/>
              <a:ea typeface="ＭＳ Ｐゴシック" charset="0"/>
            </a:endParaRPr>
          </a:p>
        </p:txBody>
      </p:sp>
      <p:sp>
        <p:nvSpPr>
          <p:cNvPr id="10" name="Freeform 3"/>
          <p:cNvSpPr/>
          <p:nvPr/>
        </p:nvSpPr>
        <p:spPr>
          <a:xfrm flipH="1" flipV="1">
            <a:off x="2163005" y="3342138"/>
            <a:ext cx="667512"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1" name="Freeform 3"/>
          <p:cNvSpPr/>
          <p:nvPr/>
        </p:nvSpPr>
        <p:spPr>
          <a:xfrm rot="10800000" flipH="1" flipV="1">
            <a:off x="6488143" y="3342138"/>
            <a:ext cx="640080"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44979" y="416379"/>
            <a:ext cx="8185512" cy="675006"/>
          </a:xfrm>
        </p:spPr>
        <p:txBody>
          <a:bodyPr/>
          <a:lstStyle/>
          <a:p>
            <a:r>
              <a:rPr lang="en-US" sz="3600" dirty="0">
                <a:solidFill>
                  <a:srgbClr val="FF0000"/>
                </a:solidFill>
                <a:latin typeface="Cambria" panose="02040503050406030204" pitchFamily="18" charset="0"/>
              </a:rPr>
              <a:t>Structure/Function: Protein Shape</a:t>
            </a:r>
          </a:p>
        </p:txBody>
      </p:sp>
      <p:sp>
        <p:nvSpPr>
          <p:cNvPr id="176131" name="Rectangle 3"/>
          <p:cNvSpPr>
            <a:spLocks noGrp="1" noChangeArrowheads="1"/>
          </p:cNvSpPr>
          <p:nvPr>
            <p:ph idx="1"/>
          </p:nvPr>
        </p:nvSpPr>
        <p:spPr>
          <a:xfrm>
            <a:off x="644979" y="1428749"/>
            <a:ext cx="8185512" cy="4748213"/>
          </a:xfrm>
        </p:spPr>
        <p:txBody>
          <a:bodyPr/>
          <a:lstStyle/>
          <a:p>
            <a:r>
              <a:rPr lang="en-US" b="1" dirty="0">
                <a:latin typeface="Cambria" panose="02040503050406030204" pitchFamily="18" charset="0"/>
              </a:rPr>
              <a:t>Cells link amino acids together by dehydration reactions,</a:t>
            </a:r>
          </a:p>
          <a:p>
            <a:pPr lvl="1"/>
            <a:r>
              <a:rPr lang="en-US" b="1" dirty="0">
                <a:latin typeface="Cambria" panose="02040503050406030204" pitchFamily="18" charset="0"/>
              </a:rPr>
              <a:t>forming </a:t>
            </a:r>
            <a:r>
              <a:rPr lang="en-US" b="1" dirty="0">
                <a:solidFill>
                  <a:srgbClr val="FF0000"/>
                </a:solidFill>
                <a:latin typeface="Cambria" panose="02040503050406030204" pitchFamily="18" charset="0"/>
              </a:rPr>
              <a:t>peptide bonds</a:t>
            </a:r>
            <a:r>
              <a:rPr lang="zh-CN" altLang="en-US" sz="2000" b="1" dirty="0">
                <a:solidFill>
                  <a:srgbClr val="FF0000"/>
                </a:solidFill>
                <a:latin typeface="楷体"/>
              </a:rPr>
              <a:t>（肽键）</a:t>
            </a:r>
            <a:r>
              <a:rPr lang="en-US" b="1" dirty="0">
                <a:latin typeface="Cambria" panose="02040503050406030204" pitchFamily="18" charset="0"/>
              </a:rPr>
              <a:t>, and</a:t>
            </a:r>
          </a:p>
          <a:p>
            <a:pPr lvl="1"/>
            <a:r>
              <a:rPr lang="en-US" b="1" dirty="0">
                <a:latin typeface="Cambria" panose="02040503050406030204" pitchFamily="18" charset="0"/>
              </a:rPr>
              <a:t>creating long chains of amino acids called </a:t>
            </a:r>
            <a:r>
              <a:rPr lang="en-US" b="1" dirty="0">
                <a:solidFill>
                  <a:srgbClr val="FF0000"/>
                </a:solidFill>
                <a:latin typeface="Cambria" panose="02040503050406030204" pitchFamily="18" charset="0"/>
              </a:rPr>
              <a:t>polypeptides</a:t>
            </a:r>
            <a:r>
              <a:rPr lang="zh-CN" altLang="en-US" sz="2000" b="1" dirty="0">
                <a:solidFill>
                  <a:srgbClr val="FF0000"/>
                </a:solidFill>
                <a:latin typeface="楷体"/>
              </a:rPr>
              <a:t>（多肽）</a:t>
            </a:r>
            <a:r>
              <a:rPr lang="en-US" b="1" dirty="0">
                <a:latin typeface="Cambria" panose="02040503050406030204" pitchFamily="18" charset="0"/>
              </a:rPr>
              <a:t>.</a:t>
            </a:r>
          </a:p>
          <a:p>
            <a:r>
              <a:rPr lang="en-US" b="1" dirty="0">
                <a:latin typeface="Cambria" panose="02040503050406030204" pitchFamily="18" charset="0"/>
              </a:rPr>
              <a:t>A functional protein is one or more polypeptide chains precisely twisted, folded, and coiled into a molecule of unique shape.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Protein Structure Introduction</a:t>
            </a:r>
          </a:p>
        </p:txBody>
      </p:sp>
      <p:sp>
        <p:nvSpPr>
          <p:cNvPr id="3" name="Footer Placeholder 2"/>
          <p:cNvSpPr>
            <a:spLocks noGrp="1"/>
          </p:cNvSpPr>
          <p:nvPr>
            <p:ph type="ftr" sz="quarter" idx="11"/>
          </p:nvPr>
        </p:nvSpPr>
        <p:spPr/>
        <p:txBody>
          <a:bodyPr/>
          <a:lstStyle/>
          <a:p>
            <a:r>
              <a:rPr lang="en-US"/>
              <a:t>© 2016 Pearson Education, Inc.</a:t>
            </a:r>
          </a:p>
        </p:txBody>
      </p:sp>
      <p:pic>
        <p:nvPicPr>
          <p:cNvPr id="4" name="03_20AIntroProteinStruct_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51313"/>
            <a:ext cx="6096000" cy="4572000"/>
          </a:xfrm>
          <a:prstGeom prst="rect">
            <a:avLst/>
          </a:prstGeom>
        </p:spPr>
      </p:pic>
    </p:spTree>
    <p:extLst>
      <p:ext uri="{BB962C8B-B14F-4D97-AF65-F5344CB8AC3E}">
        <p14:creationId xmlns:p14="http://schemas.microsoft.com/office/powerpoint/2010/main" val="3565559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1-03_17JoiningAminoAcids_2-L.jpg" descr="C:\Documents and Settings\rajesh\Desktop\PPT\Campbel Chapter-03\03_Labeled_Images\51-03_17JoiningAminoAcids_2-L.jpg"/>
          <p:cNvPicPr>
            <a:picLocks noChangeAspect="1"/>
          </p:cNvPicPr>
          <p:nvPr/>
        </p:nvPicPr>
        <p:blipFill>
          <a:blip r:embed="rId3" r:link="rId4"/>
          <a:stretch>
            <a:fillRect/>
          </a:stretch>
        </p:blipFill>
        <p:spPr>
          <a:xfrm>
            <a:off x="2962575" y="204216"/>
            <a:ext cx="4882896" cy="6449568"/>
          </a:xfrm>
          <a:prstGeom prst="rect">
            <a:avLst/>
          </a:prstGeom>
        </p:spPr>
      </p:pic>
      <p:sp>
        <p:nvSpPr>
          <p:cNvPr id="5" name="TextBox 2"/>
          <p:cNvSpPr txBox="1">
            <a:spLocks noChangeArrowheads="1"/>
          </p:cNvSpPr>
          <p:nvPr/>
        </p:nvSpPr>
        <p:spPr bwMode="auto">
          <a:xfrm>
            <a:off x="4157954" y="217179"/>
            <a:ext cx="876843" cy="461665"/>
          </a:xfrm>
          <a:prstGeom prst="rect">
            <a:avLst/>
          </a:prstGeom>
          <a:noFill/>
          <a:ln w="9525">
            <a:noFill/>
            <a:miter lim="800000"/>
            <a:headEnd/>
            <a:tailEnd/>
          </a:ln>
        </p:spPr>
        <p:txBody>
          <a:bodyPr wrap="none" lIns="0" tIns="0" rIns="0" bIns="0">
            <a:spAutoFit/>
          </a:bodyPr>
          <a:lstStyle/>
          <a:p>
            <a:pPr eaLnBrk="0" hangingPunct="0">
              <a:lnSpc>
                <a:spcPts val="1800"/>
              </a:lnSpc>
            </a:pPr>
            <a:r>
              <a:rPr lang="en-US" sz="1600" b="1" dirty="0">
                <a:solidFill>
                  <a:srgbClr val="000000"/>
                </a:solidFill>
                <a:latin typeface="Arial"/>
                <a:ea typeface="ＭＳ Ｐゴシック" charset="0"/>
              </a:rPr>
              <a:t>Carboxyl</a:t>
            </a:r>
          </a:p>
          <a:p>
            <a:pPr eaLnBrk="0" hangingPunct="0">
              <a:lnSpc>
                <a:spcPts val="1800"/>
              </a:lnSpc>
            </a:pPr>
            <a:r>
              <a:rPr lang="en-US" sz="1600" b="1" dirty="0">
                <a:solidFill>
                  <a:srgbClr val="000000"/>
                </a:solidFill>
                <a:latin typeface="Arial"/>
                <a:ea typeface="ＭＳ Ｐゴシック" charset="0"/>
              </a:rPr>
              <a:t>group</a:t>
            </a:r>
          </a:p>
        </p:txBody>
      </p:sp>
      <p:sp>
        <p:nvSpPr>
          <p:cNvPr id="6" name="TextBox 10"/>
          <p:cNvSpPr txBox="1">
            <a:spLocks noChangeArrowheads="1"/>
          </p:cNvSpPr>
          <p:nvPr/>
        </p:nvSpPr>
        <p:spPr bwMode="auto">
          <a:xfrm>
            <a:off x="4561179" y="1505437"/>
            <a:ext cx="269304"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FFFFFF"/>
                </a:solidFill>
                <a:latin typeface="Arial"/>
                <a:ea typeface="ＭＳ Ｐゴシック" charset="0"/>
              </a:rPr>
              <a:t>OH</a:t>
            </a:r>
          </a:p>
        </p:txBody>
      </p:sp>
      <p:sp>
        <p:nvSpPr>
          <p:cNvPr id="7" name="TextBox 12"/>
          <p:cNvSpPr txBox="1">
            <a:spLocks noChangeArrowheads="1"/>
          </p:cNvSpPr>
          <p:nvPr/>
        </p:nvSpPr>
        <p:spPr bwMode="auto">
          <a:xfrm>
            <a:off x="5912935" y="219560"/>
            <a:ext cx="637995" cy="461665"/>
          </a:xfrm>
          <a:prstGeom prst="rect">
            <a:avLst/>
          </a:prstGeom>
          <a:noFill/>
          <a:ln w="9525">
            <a:noFill/>
            <a:miter lim="800000"/>
            <a:headEnd/>
            <a:tailEnd/>
          </a:ln>
        </p:spPr>
        <p:txBody>
          <a:bodyPr wrap="none" lIns="0" tIns="0" rIns="0" bIns="0">
            <a:spAutoFit/>
          </a:bodyPr>
          <a:lstStyle/>
          <a:p>
            <a:pPr eaLnBrk="0" hangingPunct="0">
              <a:lnSpc>
                <a:spcPts val="1820"/>
              </a:lnSpc>
            </a:pPr>
            <a:r>
              <a:rPr lang="en-US" sz="1600" b="1" dirty="0">
                <a:solidFill>
                  <a:srgbClr val="000000"/>
                </a:solidFill>
                <a:latin typeface="Arial"/>
                <a:ea typeface="ＭＳ Ｐゴシック" charset="0"/>
              </a:rPr>
              <a:t>Amino</a:t>
            </a:r>
          </a:p>
          <a:p>
            <a:pPr eaLnBrk="0" hangingPunct="0">
              <a:lnSpc>
                <a:spcPts val="1820"/>
              </a:lnSpc>
            </a:pPr>
            <a:r>
              <a:rPr lang="en-US" sz="1600" b="1" dirty="0">
                <a:solidFill>
                  <a:srgbClr val="000000"/>
                </a:solidFill>
                <a:latin typeface="Arial"/>
                <a:ea typeface="ＭＳ Ｐゴシック" charset="0"/>
              </a:rPr>
              <a:t>group</a:t>
            </a:r>
          </a:p>
        </p:txBody>
      </p:sp>
      <p:sp>
        <p:nvSpPr>
          <p:cNvPr id="8" name="TextBox 32"/>
          <p:cNvSpPr txBox="1">
            <a:spLocks noChangeArrowheads="1"/>
          </p:cNvSpPr>
          <p:nvPr/>
        </p:nvSpPr>
        <p:spPr bwMode="auto">
          <a:xfrm>
            <a:off x="6091529" y="1472100"/>
            <a:ext cx="129844" cy="215444"/>
          </a:xfrm>
          <a:prstGeom prst="rect">
            <a:avLst/>
          </a:prstGeom>
          <a:noFill/>
          <a:ln w="9525">
            <a:noFill/>
            <a:miter lim="800000"/>
            <a:headEnd/>
            <a:tailEnd/>
          </a:ln>
        </p:spPr>
        <p:txBody>
          <a:bodyPr wrap="none" lIns="0" tIns="0" rIns="0" bIns="0">
            <a:spAutoFit/>
          </a:bodyPr>
          <a:lstStyle/>
          <a:p>
            <a:pPr eaLnBrk="0" hangingPunct="0"/>
            <a:r>
              <a:rPr lang="en-US" sz="1400" b="1">
                <a:solidFill>
                  <a:srgbClr val="FFFFFF"/>
                </a:solidFill>
                <a:latin typeface="Arial"/>
                <a:ea typeface="ＭＳ Ｐゴシック" charset="0"/>
              </a:rPr>
              <a:t>H</a:t>
            </a:r>
          </a:p>
        </p:txBody>
      </p:sp>
      <p:sp>
        <p:nvSpPr>
          <p:cNvPr id="9" name="TextBox 38"/>
          <p:cNvSpPr txBox="1">
            <a:spLocks noChangeArrowheads="1"/>
          </p:cNvSpPr>
          <p:nvPr/>
        </p:nvSpPr>
        <p:spPr bwMode="auto">
          <a:xfrm>
            <a:off x="3676148" y="2096780"/>
            <a:ext cx="535403" cy="461665"/>
          </a:xfrm>
          <a:prstGeom prst="rect">
            <a:avLst/>
          </a:prstGeom>
          <a:noFill/>
          <a:ln w="9525">
            <a:noFill/>
            <a:miter lim="800000"/>
            <a:headEnd/>
            <a:tailEnd/>
          </a:ln>
        </p:spPr>
        <p:txBody>
          <a:bodyPr wrap="none" lIns="0" tIns="0" rIns="0" bIns="0">
            <a:spAutoFit/>
          </a:bodyPr>
          <a:lstStyle/>
          <a:p>
            <a:pPr eaLnBrk="0" hangingPunct="0">
              <a:lnSpc>
                <a:spcPts val="1820"/>
              </a:lnSpc>
            </a:pPr>
            <a:r>
              <a:rPr lang="en-US" sz="1600" b="1" dirty="0">
                <a:solidFill>
                  <a:srgbClr val="000000"/>
                </a:solidFill>
                <a:latin typeface="Arial"/>
                <a:ea typeface="ＭＳ Ｐゴシック" charset="0"/>
              </a:rPr>
              <a:t>Side</a:t>
            </a:r>
          </a:p>
          <a:p>
            <a:pPr eaLnBrk="0" hangingPunct="0">
              <a:lnSpc>
                <a:spcPts val="1820"/>
              </a:lnSpc>
            </a:pPr>
            <a:r>
              <a:rPr lang="en-US" sz="1600" b="1" dirty="0">
                <a:solidFill>
                  <a:srgbClr val="000000"/>
                </a:solidFill>
                <a:latin typeface="Arial"/>
                <a:ea typeface="ＭＳ Ｐゴシック" charset="0"/>
              </a:rPr>
              <a:t>chain</a:t>
            </a:r>
          </a:p>
        </p:txBody>
      </p:sp>
      <p:sp>
        <p:nvSpPr>
          <p:cNvPr id="10" name="TextBox 40"/>
          <p:cNvSpPr txBox="1">
            <a:spLocks noChangeArrowheads="1"/>
          </p:cNvSpPr>
          <p:nvPr/>
        </p:nvSpPr>
        <p:spPr bwMode="auto">
          <a:xfrm>
            <a:off x="3399922" y="2687331"/>
            <a:ext cx="1057982"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Cambria" panose="02040503050406030204" pitchFamily="18" charset="0"/>
                <a:ea typeface="ＭＳ Ｐゴシック" charset="0"/>
              </a:rPr>
              <a:t>Amino acid</a:t>
            </a:r>
          </a:p>
        </p:txBody>
      </p:sp>
      <p:sp>
        <p:nvSpPr>
          <p:cNvPr id="11" name="TextBox 41"/>
          <p:cNvSpPr txBox="1">
            <a:spLocks noChangeArrowheads="1"/>
          </p:cNvSpPr>
          <p:nvPr/>
        </p:nvSpPr>
        <p:spPr bwMode="auto">
          <a:xfrm>
            <a:off x="951992" y="3021182"/>
            <a:ext cx="4021165" cy="492443"/>
          </a:xfrm>
          <a:prstGeom prst="rect">
            <a:avLst/>
          </a:prstGeom>
          <a:noFill/>
          <a:ln w="9525">
            <a:noFill/>
            <a:miter lim="800000"/>
            <a:headEnd/>
            <a:tailEnd/>
          </a:ln>
        </p:spPr>
        <p:txBody>
          <a:bodyPr wrap="none" lIns="0" tIns="0" rIns="0" bIns="0">
            <a:spAutoFit/>
          </a:bodyPr>
          <a:lstStyle/>
          <a:p>
            <a:pPr algn="r" eaLnBrk="0" hangingPunct="0"/>
            <a:r>
              <a:rPr lang="en-US" sz="3200" b="1" dirty="0" smtClean="0">
                <a:solidFill>
                  <a:srgbClr val="FF0000"/>
                </a:solidFill>
                <a:latin typeface="Cambria" panose="02040503050406030204" pitchFamily="18" charset="0"/>
                <a:ea typeface="ＭＳ Ｐゴシック" charset="0"/>
              </a:rPr>
              <a:t>Dehydration reaction</a:t>
            </a:r>
            <a:endParaRPr lang="en-US" sz="3200" b="1" dirty="0">
              <a:solidFill>
                <a:srgbClr val="FF0000"/>
              </a:solidFill>
              <a:latin typeface="Cambria" panose="02040503050406030204" pitchFamily="18" charset="0"/>
              <a:ea typeface="ＭＳ Ｐゴシック" charset="0"/>
            </a:endParaRPr>
          </a:p>
        </p:txBody>
      </p:sp>
      <p:sp>
        <p:nvSpPr>
          <p:cNvPr id="12" name="TextBox 11"/>
          <p:cNvSpPr txBox="1"/>
          <p:nvPr/>
        </p:nvSpPr>
        <p:spPr>
          <a:xfrm>
            <a:off x="6066129" y="3513625"/>
            <a:ext cx="336631" cy="215444"/>
          </a:xfrm>
          <a:prstGeom prst="rect">
            <a:avLst/>
          </a:prstGeom>
          <a:noFill/>
        </p:spPr>
        <p:txBody>
          <a:bodyPr wrap="none" lIns="0" tIns="0" rIns="0" bIns="0">
            <a:spAutoFit/>
          </a:bodyPr>
          <a:lstStyle/>
          <a:p>
            <a:pPr eaLnBrk="0" fontAlgn="auto" hangingPunct="0">
              <a:spcBef>
                <a:spcPts val="0"/>
              </a:spcBef>
              <a:spcAft>
                <a:spcPts val="0"/>
              </a:spcAft>
              <a:defRPr/>
            </a:pPr>
            <a:r>
              <a:rPr lang="en-US" sz="1400" b="1" dirty="0">
                <a:solidFill>
                  <a:srgbClr val="FFFFFF"/>
                </a:solidFill>
                <a:latin typeface="Arial"/>
                <a:ea typeface="ＭＳ Ｐゴシック" charset="0"/>
              </a:rPr>
              <a:t>H</a:t>
            </a:r>
            <a:r>
              <a:rPr lang="en-US" sz="1400" b="1" baseline="-25000" dirty="0">
                <a:solidFill>
                  <a:srgbClr val="FFFFFF"/>
                </a:solidFill>
                <a:latin typeface="Arial"/>
                <a:ea typeface="ＭＳ Ｐゴシック" charset="0"/>
              </a:rPr>
              <a:t>2</a:t>
            </a:r>
            <a:r>
              <a:rPr lang="en-US" sz="1400" b="1" dirty="0">
                <a:solidFill>
                  <a:srgbClr val="FFFFFF"/>
                </a:solidFill>
                <a:latin typeface="Arial"/>
                <a:ea typeface="ＭＳ Ｐゴシック" charset="0"/>
              </a:rPr>
              <a:t>O</a:t>
            </a:r>
          </a:p>
        </p:txBody>
      </p:sp>
      <p:sp>
        <p:nvSpPr>
          <p:cNvPr id="13" name="TextBox 43"/>
          <p:cNvSpPr txBox="1">
            <a:spLocks noChangeArrowheads="1"/>
          </p:cNvSpPr>
          <p:nvPr/>
        </p:nvSpPr>
        <p:spPr bwMode="auto">
          <a:xfrm>
            <a:off x="6630485" y="2148373"/>
            <a:ext cx="535403" cy="461665"/>
          </a:xfrm>
          <a:prstGeom prst="rect">
            <a:avLst/>
          </a:prstGeom>
          <a:noFill/>
          <a:ln w="9525">
            <a:noFill/>
            <a:miter lim="800000"/>
            <a:headEnd/>
            <a:tailEnd/>
          </a:ln>
        </p:spPr>
        <p:txBody>
          <a:bodyPr wrap="none" lIns="0" tIns="0" rIns="0" bIns="0">
            <a:spAutoFit/>
          </a:bodyPr>
          <a:lstStyle/>
          <a:p>
            <a:pPr eaLnBrk="0" hangingPunct="0">
              <a:lnSpc>
                <a:spcPts val="1820"/>
              </a:lnSpc>
            </a:pPr>
            <a:r>
              <a:rPr lang="en-US" sz="1600" b="1" dirty="0">
                <a:solidFill>
                  <a:srgbClr val="000000"/>
                </a:solidFill>
                <a:latin typeface="Arial"/>
                <a:ea typeface="ＭＳ Ｐゴシック" charset="0"/>
              </a:rPr>
              <a:t>Side</a:t>
            </a:r>
          </a:p>
          <a:p>
            <a:pPr eaLnBrk="0" hangingPunct="0">
              <a:lnSpc>
                <a:spcPts val="1820"/>
              </a:lnSpc>
            </a:pPr>
            <a:r>
              <a:rPr lang="en-US" sz="1600" b="1" dirty="0">
                <a:solidFill>
                  <a:srgbClr val="000000"/>
                </a:solidFill>
                <a:latin typeface="Arial"/>
                <a:ea typeface="ＭＳ Ｐゴシック" charset="0"/>
              </a:rPr>
              <a:t>chain</a:t>
            </a:r>
          </a:p>
        </p:txBody>
      </p:sp>
      <p:sp>
        <p:nvSpPr>
          <p:cNvPr id="15" name="TextBox 74"/>
          <p:cNvSpPr txBox="1">
            <a:spLocks noChangeArrowheads="1"/>
          </p:cNvSpPr>
          <p:nvPr/>
        </p:nvSpPr>
        <p:spPr bwMode="auto">
          <a:xfrm>
            <a:off x="4354804" y="5572611"/>
            <a:ext cx="535403" cy="461665"/>
          </a:xfrm>
          <a:prstGeom prst="rect">
            <a:avLst/>
          </a:prstGeom>
          <a:noFill/>
          <a:ln w="9525">
            <a:noFill/>
            <a:miter lim="800000"/>
            <a:headEnd/>
            <a:tailEnd/>
          </a:ln>
        </p:spPr>
        <p:txBody>
          <a:bodyPr wrap="none" lIns="0" tIns="0" rIns="0" bIns="0">
            <a:spAutoFit/>
          </a:bodyPr>
          <a:lstStyle/>
          <a:p>
            <a:pPr eaLnBrk="0" hangingPunct="0">
              <a:lnSpc>
                <a:spcPts val="1820"/>
              </a:lnSpc>
            </a:pPr>
            <a:r>
              <a:rPr lang="en-US" sz="1600" b="1" dirty="0">
                <a:solidFill>
                  <a:srgbClr val="000000"/>
                </a:solidFill>
                <a:latin typeface="Arial"/>
                <a:ea typeface="ＭＳ Ｐゴシック" charset="0"/>
              </a:rPr>
              <a:t>Side</a:t>
            </a:r>
          </a:p>
          <a:p>
            <a:pPr eaLnBrk="0" hangingPunct="0">
              <a:lnSpc>
                <a:spcPts val="1820"/>
              </a:lnSpc>
            </a:pPr>
            <a:r>
              <a:rPr lang="en-US" sz="1600" b="1" dirty="0">
                <a:solidFill>
                  <a:srgbClr val="000000"/>
                </a:solidFill>
                <a:latin typeface="Arial"/>
                <a:ea typeface="ＭＳ Ｐゴシック" charset="0"/>
              </a:rPr>
              <a:t>chain</a:t>
            </a:r>
          </a:p>
        </p:txBody>
      </p:sp>
      <p:sp>
        <p:nvSpPr>
          <p:cNvPr id="16" name="TextBox 76"/>
          <p:cNvSpPr txBox="1">
            <a:spLocks noChangeArrowheads="1"/>
          </p:cNvSpPr>
          <p:nvPr/>
        </p:nvSpPr>
        <p:spPr bwMode="auto">
          <a:xfrm>
            <a:off x="5674016" y="5625793"/>
            <a:ext cx="535403" cy="461665"/>
          </a:xfrm>
          <a:prstGeom prst="rect">
            <a:avLst/>
          </a:prstGeom>
          <a:noFill/>
          <a:ln w="9525">
            <a:noFill/>
            <a:miter lim="800000"/>
            <a:headEnd/>
            <a:tailEnd/>
          </a:ln>
        </p:spPr>
        <p:txBody>
          <a:bodyPr wrap="none" lIns="0" tIns="0" rIns="0" bIns="0">
            <a:spAutoFit/>
          </a:bodyPr>
          <a:lstStyle/>
          <a:p>
            <a:pPr eaLnBrk="0" hangingPunct="0">
              <a:lnSpc>
                <a:spcPts val="1820"/>
              </a:lnSpc>
            </a:pPr>
            <a:r>
              <a:rPr lang="en-US" sz="1600" b="1" dirty="0">
                <a:solidFill>
                  <a:srgbClr val="000000"/>
                </a:solidFill>
                <a:latin typeface="Arial"/>
                <a:ea typeface="ＭＳ Ｐゴシック" charset="0"/>
              </a:rPr>
              <a:t>Side</a:t>
            </a:r>
          </a:p>
          <a:p>
            <a:pPr eaLnBrk="0" hangingPunct="0">
              <a:lnSpc>
                <a:spcPts val="1820"/>
              </a:lnSpc>
            </a:pPr>
            <a:r>
              <a:rPr lang="en-US" sz="1600" b="1" dirty="0">
                <a:solidFill>
                  <a:srgbClr val="000000"/>
                </a:solidFill>
                <a:latin typeface="Arial"/>
                <a:ea typeface="ＭＳ Ｐゴシック" charset="0"/>
              </a:rPr>
              <a:t>chain</a:t>
            </a:r>
          </a:p>
        </p:txBody>
      </p:sp>
      <p:sp>
        <p:nvSpPr>
          <p:cNvPr id="17" name="TextBox 78"/>
          <p:cNvSpPr txBox="1">
            <a:spLocks noChangeArrowheads="1"/>
          </p:cNvSpPr>
          <p:nvPr/>
        </p:nvSpPr>
        <p:spPr bwMode="auto">
          <a:xfrm>
            <a:off x="4611979" y="6315562"/>
            <a:ext cx="1298432"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FFFFFF"/>
                </a:solidFill>
                <a:latin typeface="Arial"/>
                <a:ea typeface="ＭＳ Ｐゴシック" charset="0"/>
              </a:rPr>
              <a:t>Peptide bond</a:t>
            </a:r>
          </a:p>
        </p:txBody>
      </p:sp>
      <p:sp>
        <p:nvSpPr>
          <p:cNvPr id="18" name="Freeform 3"/>
          <p:cNvSpPr/>
          <p:nvPr/>
        </p:nvSpPr>
        <p:spPr>
          <a:xfrm>
            <a:off x="5227382" y="4794248"/>
            <a:ext cx="0" cy="1517904"/>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9" name="TextBox 43"/>
          <p:cNvSpPr txBox="1">
            <a:spLocks noChangeArrowheads="1"/>
          </p:cNvSpPr>
          <p:nvPr/>
        </p:nvSpPr>
        <p:spPr bwMode="auto">
          <a:xfrm>
            <a:off x="6296199" y="2713502"/>
            <a:ext cx="1057982"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Cambria" panose="02040503050406030204" pitchFamily="18" charset="0"/>
                <a:ea typeface="ＭＳ Ｐゴシック" charset="0"/>
              </a:rPr>
              <a:t>Amino acid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2312" y="442764"/>
            <a:ext cx="8543108" cy="958863"/>
          </a:xfrm>
        </p:spPr>
        <p:txBody>
          <a:bodyPr/>
          <a:lstStyle/>
          <a:p>
            <a:r>
              <a:rPr lang="en-US" sz="3600" dirty="0">
                <a:solidFill>
                  <a:srgbClr val="FF0000"/>
                </a:solidFill>
                <a:latin typeface="Cambria" panose="02040503050406030204" pitchFamily="18" charset="0"/>
              </a:rPr>
              <a:t>Structure/Function: Protein Shape</a:t>
            </a:r>
          </a:p>
        </p:txBody>
      </p:sp>
      <p:sp>
        <p:nvSpPr>
          <p:cNvPr id="182274" name="Rectangle 2"/>
          <p:cNvSpPr>
            <a:spLocks noGrp="1" noChangeArrowheads="1"/>
          </p:cNvSpPr>
          <p:nvPr>
            <p:ph idx="1"/>
          </p:nvPr>
        </p:nvSpPr>
        <p:spPr>
          <a:xfrm>
            <a:off x="693963" y="1502229"/>
            <a:ext cx="7756073" cy="4674734"/>
          </a:xfrm>
        </p:spPr>
        <p:txBody>
          <a:bodyPr/>
          <a:lstStyle/>
          <a:p>
            <a:r>
              <a:rPr lang="en-US" b="1" dirty="0">
                <a:latin typeface="Cambria" panose="02040503050406030204" pitchFamily="18" charset="0"/>
              </a:rPr>
              <a:t>How is it possible to make the huge variety of proteins found in your body from just 20 kinds of amino acids?</a:t>
            </a:r>
          </a:p>
          <a:p>
            <a:pPr lvl="1"/>
            <a:r>
              <a:rPr lang="en-US" b="1" dirty="0">
                <a:latin typeface="Cambria" panose="02040503050406030204" pitchFamily="18" charset="0"/>
              </a:rPr>
              <a:t>Like the English alphabet used to make different words by varying the sequent of just 26 letters, proteins use 20 different “letters” (amino acids) to create polypeptides hundreds or thousands of amino acids in length.</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0476" y="516244"/>
            <a:ext cx="8543108" cy="958863"/>
          </a:xfrm>
        </p:spPr>
        <p:txBody>
          <a:bodyPr/>
          <a:lstStyle/>
          <a:p>
            <a:r>
              <a:rPr lang="en-US" sz="3600" dirty="0">
                <a:solidFill>
                  <a:srgbClr val="FF0000"/>
                </a:solidFill>
                <a:latin typeface="Cambria" panose="02040503050406030204" pitchFamily="18" charset="0"/>
              </a:rPr>
              <a:t>Structure/Function: Protein Shape</a:t>
            </a:r>
          </a:p>
        </p:txBody>
      </p:sp>
      <p:sp>
        <p:nvSpPr>
          <p:cNvPr id="186370" name="Rectangle 2"/>
          <p:cNvSpPr>
            <a:spLocks noGrp="1" noChangeArrowheads="1"/>
          </p:cNvSpPr>
          <p:nvPr>
            <p:ph idx="1"/>
          </p:nvPr>
        </p:nvSpPr>
        <p:spPr>
          <a:xfrm>
            <a:off x="653143" y="1608363"/>
            <a:ext cx="7821386" cy="4568599"/>
          </a:xfrm>
        </p:spPr>
        <p:txBody>
          <a:bodyPr/>
          <a:lstStyle/>
          <a:p>
            <a:r>
              <a:rPr lang="en-US" b="1" dirty="0">
                <a:latin typeface="Cambria" panose="02040503050406030204" pitchFamily="18" charset="0"/>
              </a:rPr>
              <a:t>The amino acid sequence of each polypeptide determines the three-dimensional structure of the protein.</a:t>
            </a:r>
          </a:p>
          <a:p>
            <a:r>
              <a:rPr lang="en-US" b="1" dirty="0">
                <a:latin typeface="Cambria" panose="02040503050406030204" pitchFamily="18" charset="0"/>
              </a:rPr>
              <a:t>A protein’s three-dimensional structure enables the molecule to carry out its specific function.</a:t>
            </a:r>
          </a:p>
          <a:p>
            <a:r>
              <a:rPr lang="en-US" b="1" dirty="0">
                <a:latin typeface="Cambria" panose="02040503050406030204" pitchFamily="18" charset="0"/>
              </a:rPr>
              <a:t>Nearly all proteins work by recognizing and binding to some other molecule.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2-03_18_ProteinStructure-L.jpg" descr="C:\Documents and Settings\rajesh\Desktop\PPT\Campbel Chapter-03\03_Labeled_Images\52-03_18_ProteinStructure-L.jpg"/>
          <p:cNvPicPr>
            <a:picLocks noChangeAspect="1"/>
          </p:cNvPicPr>
          <p:nvPr/>
        </p:nvPicPr>
        <p:blipFill>
          <a:blip r:embed="rId3" r:link="rId4"/>
          <a:stretch>
            <a:fillRect/>
          </a:stretch>
        </p:blipFill>
        <p:spPr>
          <a:xfrm>
            <a:off x="298703" y="615695"/>
            <a:ext cx="8546592" cy="5626608"/>
          </a:xfrm>
          <a:prstGeom prst="rect">
            <a:avLst/>
          </a:prstGeom>
        </p:spPr>
      </p:pic>
      <p:sp>
        <p:nvSpPr>
          <p:cNvPr id="5" name="TextBox 22"/>
          <p:cNvSpPr txBox="1">
            <a:spLocks noChangeArrowheads="1"/>
          </p:cNvSpPr>
          <p:nvPr/>
        </p:nvSpPr>
        <p:spPr bwMode="auto">
          <a:xfrm>
            <a:off x="2648935" y="2313146"/>
            <a:ext cx="1631857" cy="430887"/>
          </a:xfrm>
          <a:prstGeom prst="rect">
            <a:avLst/>
          </a:prstGeom>
          <a:noFill/>
          <a:ln w="9525">
            <a:noFill/>
            <a:miter lim="800000"/>
            <a:headEnd/>
            <a:tailEnd/>
          </a:ln>
        </p:spPr>
        <p:txBody>
          <a:bodyPr wrap="none" lIns="0" tIns="0" rIns="0" bIns="0">
            <a:spAutoFit/>
          </a:bodyPr>
          <a:lstStyle/>
          <a:p>
            <a:pPr algn="ctr" eaLnBrk="0" hangingPunct="0"/>
            <a:r>
              <a:rPr lang="en-US" sz="1400" b="1" dirty="0">
                <a:solidFill>
                  <a:srgbClr val="000000"/>
                </a:solidFill>
                <a:latin typeface="Arial" pitchFamily="34" charset="0"/>
                <a:ea typeface="ＭＳ Ｐゴシック" charset="0"/>
                <a:cs typeface="Arial" pitchFamily="34" charset="0"/>
              </a:rPr>
              <a:t>One amino acid</a:t>
            </a:r>
          </a:p>
          <a:p>
            <a:pPr algn="ctr" eaLnBrk="0" hangingPunct="0"/>
            <a:r>
              <a:rPr lang="en-US" sz="1400" b="1" dirty="0">
                <a:solidFill>
                  <a:srgbClr val="000000"/>
                </a:solidFill>
                <a:latin typeface="Arial" pitchFamily="34" charset="0"/>
                <a:ea typeface="ＭＳ Ｐゴシック" charset="0"/>
                <a:cs typeface="Arial" pitchFamily="34" charset="0"/>
              </a:rPr>
              <a:t>(alanine)</a:t>
            </a:r>
            <a:r>
              <a:rPr lang="zh-CN" altLang="en-US" sz="1400" b="1" dirty="0">
                <a:solidFill>
                  <a:srgbClr val="000000"/>
                </a:solidFill>
                <a:latin typeface="楷体" panose="02010609060101010101" pitchFamily="49" charset="-122"/>
                <a:ea typeface="楷体" panose="02010609060101010101" pitchFamily="49" charset="-122"/>
                <a:cs typeface="Arial" pitchFamily="34" charset="0"/>
              </a:rPr>
              <a:t>（丙氨酸）</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6" name="TextBox 127"/>
          <p:cNvSpPr txBox="1">
            <a:spLocks noChangeArrowheads="1"/>
          </p:cNvSpPr>
          <p:nvPr/>
        </p:nvSpPr>
        <p:spPr bwMode="auto">
          <a:xfrm>
            <a:off x="377825" y="2683828"/>
            <a:ext cx="99386"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pitchFamily="34" charset="0"/>
                <a:ea typeface="ＭＳ Ｐゴシック" charset="0"/>
                <a:cs typeface="Arial" pitchFamily="34" charset="0"/>
              </a:rPr>
              <a:t>1</a:t>
            </a:r>
          </a:p>
        </p:txBody>
      </p:sp>
      <p:sp>
        <p:nvSpPr>
          <p:cNvPr id="7" name="TextBox 140"/>
          <p:cNvSpPr txBox="1">
            <a:spLocks noChangeArrowheads="1"/>
          </p:cNvSpPr>
          <p:nvPr/>
        </p:nvSpPr>
        <p:spPr bwMode="auto">
          <a:xfrm>
            <a:off x="5132937" y="3044983"/>
            <a:ext cx="3965829" cy="410369"/>
          </a:xfrm>
          <a:prstGeom prst="rect">
            <a:avLst/>
          </a:prstGeom>
          <a:noFill/>
          <a:ln w="9525">
            <a:noFill/>
            <a:miter lim="800000"/>
            <a:headEnd/>
            <a:tailEnd/>
          </a:ln>
        </p:spPr>
        <p:txBody>
          <a:bodyPr wrap="none" lIns="0" tIns="0" rIns="0" bIns="0">
            <a:spAutoFit/>
          </a:bodyPr>
          <a:lstStyle/>
          <a:p>
            <a:pPr algn="ctr" eaLnBrk="0" hangingPunct="0">
              <a:lnSpc>
                <a:spcPts val="1600"/>
              </a:lnSpc>
            </a:pPr>
            <a:r>
              <a:rPr lang="en-US" sz="1400" b="1" dirty="0">
                <a:solidFill>
                  <a:srgbClr val="000000"/>
                </a:solidFill>
                <a:latin typeface="Arial" pitchFamily="34" charset="0"/>
                <a:ea typeface="ＭＳ Ｐゴシック" charset="0"/>
                <a:cs typeface="Arial" pitchFamily="34" charset="0"/>
              </a:rPr>
              <a:t>Here you can see how the </a:t>
            </a:r>
            <a:r>
              <a:rPr lang="en-US" sz="1400" b="1" dirty="0" smtClean="0">
                <a:solidFill>
                  <a:srgbClr val="000000"/>
                </a:solidFill>
                <a:latin typeface="Arial" pitchFamily="34" charset="0"/>
                <a:ea typeface="ＭＳ Ｐゴシック" charset="0"/>
                <a:cs typeface="Arial" pitchFamily="34" charset="0"/>
              </a:rPr>
              <a:t>polypeptide</a:t>
            </a:r>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（多肽）</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a:p>
            <a:pPr algn="ctr" eaLnBrk="0" hangingPunct="0">
              <a:lnSpc>
                <a:spcPts val="1600"/>
              </a:lnSpc>
            </a:pPr>
            <a:r>
              <a:rPr lang="en-US" sz="1400" b="1" dirty="0">
                <a:solidFill>
                  <a:srgbClr val="000000"/>
                </a:solidFill>
                <a:latin typeface="Arial" pitchFamily="34" charset="0"/>
                <a:ea typeface="ＭＳ Ｐゴシック" charset="0"/>
                <a:cs typeface="Arial" pitchFamily="34" charset="0"/>
              </a:rPr>
              <a:t>folds into a compact shape.</a:t>
            </a:r>
          </a:p>
        </p:txBody>
      </p:sp>
      <p:sp>
        <p:nvSpPr>
          <p:cNvPr id="8" name="TextBox 176"/>
          <p:cNvSpPr txBox="1">
            <a:spLocks noChangeArrowheads="1"/>
          </p:cNvSpPr>
          <p:nvPr/>
        </p:nvSpPr>
        <p:spPr bwMode="auto">
          <a:xfrm>
            <a:off x="1038225" y="5076190"/>
            <a:ext cx="298159"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pitchFamily="34" charset="0"/>
                <a:ea typeface="ＭＳ Ｐゴシック" charset="0"/>
                <a:cs typeface="Arial" pitchFamily="34" charset="0"/>
              </a:rPr>
              <a:t>129</a:t>
            </a:r>
          </a:p>
        </p:txBody>
      </p:sp>
      <p:sp>
        <p:nvSpPr>
          <p:cNvPr id="9" name="TextBox 178"/>
          <p:cNvSpPr txBox="1">
            <a:spLocks noChangeArrowheads="1"/>
          </p:cNvSpPr>
          <p:nvPr/>
        </p:nvSpPr>
        <p:spPr bwMode="auto">
          <a:xfrm>
            <a:off x="1447007" y="5274629"/>
            <a:ext cx="4146969" cy="215444"/>
          </a:xfrm>
          <a:prstGeom prst="rect">
            <a:avLst/>
          </a:prstGeom>
          <a:noFill/>
          <a:ln w="9525">
            <a:noFill/>
            <a:miter lim="800000"/>
            <a:headEnd/>
            <a:tailEnd/>
          </a:ln>
        </p:spPr>
        <p:txBody>
          <a:bodyPr wrap="none" lIns="0" tIns="0" rIns="0" bIns="0">
            <a:spAutoFit/>
          </a:bodyPr>
          <a:lstStyle/>
          <a:p>
            <a:pPr eaLnBrk="0" hangingPunct="0"/>
            <a:r>
              <a:rPr lang="en-US" sz="1400" b="1" dirty="0">
                <a:solidFill>
                  <a:srgbClr val="000000"/>
                </a:solidFill>
                <a:latin typeface="Arial" pitchFamily="34" charset="0"/>
                <a:ea typeface="ＭＳ Ｐゴシック" charset="0"/>
                <a:cs typeface="Arial" pitchFamily="34" charset="0"/>
              </a:rPr>
              <a:t>The amino acid sequence of </a:t>
            </a:r>
            <a:r>
              <a:rPr lang="en-US" sz="1400" b="1" dirty="0" smtClean="0">
                <a:solidFill>
                  <a:srgbClr val="000000"/>
                </a:solidFill>
                <a:latin typeface="Arial" pitchFamily="34" charset="0"/>
                <a:ea typeface="ＭＳ Ｐゴシック" charset="0"/>
                <a:cs typeface="Arial" pitchFamily="34" charset="0"/>
              </a:rPr>
              <a:t>lysozyme</a:t>
            </a:r>
            <a:r>
              <a:rPr lang="zh-CN" altLang="en-US" sz="1400" b="1" dirty="0" smtClean="0">
                <a:solidFill>
                  <a:srgbClr val="000000"/>
                </a:solidFill>
                <a:latin typeface="楷体" panose="02010609060101010101" pitchFamily="49" charset="-122"/>
                <a:ea typeface="楷体" panose="02010609060101010101" pitchFamily="49" charset="-122"/>
                <a:cs typeface="Arial" pitchFamily="34" charset="0"/>
              </a:rPr>
              <a:t>（溶菌酶）</a:t>
            </a:r>
            <a:endParaRPr lang="en-US" sz="1400" b="1" dirty="0">
              <a:solidFill>
                <a:srgbClr val="000000"/>
              </a:solidFill>
              <a:latin typeface="楷体" panose="02010609060101010101" pitchFamily="49" charset="-122"/>
              <a:ea typeface="楷体" panose="02010609060101010101" pitchFamily="49" charset="-122"/>
              <a:cs typeface="Arial" pitchFamily="34" charset="0"/>
            </a:endParaRPr>
          </a:p>
        </p:txBody>
      </p:sp>
      <p:sp>
        <p:nvSpPr>
          <p:cNvPr id="10" name="TextBox 179"/>
          <p:cNvSpPr txBox="1">
            <a:spLocks noChangeArrowheads="1"/>
          </p:cNvSpPr>
          <p:nvPr/>
        </p:nvSpPr>
        <p:spPr bwMode="auto">
          <a:xfrm>
            <a:off x="5375328" y="5763577"/>
            <a:ext cx="3406382" cy="430887"/>
          </a:xfrm>
          <a:prstGeom prst="rect">
            <a:avLst/>
          </a:prstGeom>
          <a:noFill/>
          <a:ln w="9525">
            <a:noFill/>
            <a:miter lim="800000"/>
            <a:headEnd/>
            <a:tailEnd/>
          </a:ln>
        </p:spPr>
        <p:txBody>
          <a:bodyPr wrap="none" lIns="0" tIns="0" rIns="0" bIns="0">
            <a:spAutoFit/>
          </a:bodyPr>
          <a:lstStyle/>
          <a:p>
            <a:pPr algn="ctr" eaLnBrk="0" hangingPunct="0"/>
            <a:r>
              <a:rPr lang="en-US" sz="1400" b="1" dirty="0">
                <a:solidFill>
                  <a:srgbClr val="000000"/>
                </a:solidFill>
                <a:latin typeface="Arial" pitchFamily="34" charset="0"/>
                <a:ea typeface="ＭＳ Ｐゴシック" charset="0"/>
                <a:cs typeface="Arial" pitchFamily="34" charset="0"/>
              </a:rPr>
              <a:t>This model allows you to see the details</a:t>
            </a:r>
          </a:p>
          <a:p>
            <a:pPr algn="ctr" eaLnBrk="0" hangingPunct="0"/>
            <a:r>
              <a:rPr lang="en-US" sz="1400" b="1" dirty="0">
                <a:solidFill>
                  <a:srgbClr val="000000"/>
                </a:solidFill>
                <a:latin typeface="Arial" pitchFamily="34" charset="0"/>
                <a:ea typeface="ＭＳ Ｐゴシック" charset="0"/>
                <a:cs typeface="Arial" pitchFamily="34" charset="0"/>
              </a:rPr>
              <a:t>of the protein’s structure.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910" y="0"/>
            <a:ext cx="8498541" cy="6186309"/>
          </a:xfrm>
          <a:prstGeom prst="rect">
            <a:avLst/>
          </a:prstGeom>
          <a:noFill/>
        </p:spPr>
        <p:txBody>
          <a:bodyPr wrap="square" rtlCol="0">
            <a:spAutoFit/>
          </a:bodyPr>
          <a:lstStyle/>
          <a:p>
            <a:pPr>
              <a:lnSpc>
                <a:spcPct val="150000"/>
              </a:lnSpc>
            </a:pPr>
            <a:r>
              <a:rPr lang="en-US" altLang="zh-CN" b="1" dirty="0" smtClean="0">
                <a:solidFill>
                  <a:srgbClr val="C39150"/>
                </a:solidFill>
              </a:rPr>
              <a:t>Four Level of Protein Structure:</a:t>
            </a:r>
          </a:p>
          <a:p>
            <a:pPr>
              <a:lnSpc>
                <a:spcPct val="150000"/>
              </a:lnSpc>
            </a:pPr>
            <a:endParaRPr lang="en-US" dirty="0"/>
          </a:p>
          <a:p>
            <a:pPr marL="457200" indent="-457200">
              <a:lnSpc>
                <a:spcPct val="150000"/>
              </a:lnSpc>
              <a:buAutoNum type="arabicPeriod"/>
            </a:pPr>
            <a:r>
              <a:rPr lang="en-US" dirty="0" smtClean="0"/>
              <a:t>Primary Structure (is simply the order of amino acids in the peptide chain)</a:t>
            </a:r>
          </a:p>
          <a:p>
            <a:pPr marL="457200" indent="-457200">
              <a:lnSpc>
                <a:spcPct val="150000"/>
              </a:lnSpc>
              <a:buAutoNum type="arabicPeriod"/>
            </a:pPr>
            <a:r>
              <a:rPr lang="en-US" dirty="0" smtClean="0"/>
              <a:t>Secondary Structure (2-dimensional structures formed due to hydrogen boding between hydrogen of amine group and oxygen of the carbonyl groups)</a:t>
            </a:r>
          </a:p>
          <a:p>
            <a:pPr marL="457200" indent="-457200">
              <a:lnSpc>
                <a:spcPct val="150000"/>
              </a:lnSpc>
              <a:buAutoNum type="arabicPeriod"/>
            </a:pPr>
            <a:r>
              <a:rPr lang="en-US" dirty="0" smtClean="0"/>
              <a:t>Tertiary Structure (involves the three-dimensional folding of a protein due to interactions of amino acid side chains)</a:t>
            </a:r>
          </a:p>
          <a:p>
            <a:pPr marL="457200" indent="-457200">
              <a:lnSpc>
                <a:spcPct val="150000"/>
              </a:lnSpc>
              <a:buAutoNum type="arabicPeriod"/>
            </a:pPr>
            <a:r>
              <a:rPr lang="en-US" dirty="0" smtClean="0"/>
              <a:t>Quaternary Structure (involves the association of two or more polypeptides into functional proteins)</a:t>
            </a:r>
            <a:endParaRPr lang="en-US" dirty="0"/>
          </a:p>
        </p:txBody>
      </p:sp>
    </p:spTree>
    <p:extLst>
      <p:ext uri="{BB962C8B-B14F-4D97-AF65-F5344CB8AC3E}">
        <p14:creationId xmlns:p14="http://schemas.microsoft.com/office/powerpoint/2010/main" val="1309108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320" y="344794"/>
            <a:ext cx="8356963" cy="958863"/>
          </a:xfrm>
        </p:spPr>
        <p:txBody>
          <a:bodyPr/>
          <a:lstStyle/>
          <a:p>
            <a:r>
              <a:rPr lang="en-US" sz="3600" dirty="0">
                <a:solidFill>
                  <a:srgbClr val="FF0000"/>
                </a:solidFill>
                <a:latin typeface="Cambria" panose="02040503050406030204" pitchFamily="18" charset="0"/>
              </a:rPr>
              <a:t>Structure/Function: Protein Shape</a:t>
            </a:r>
          </a:p>
        </p:txBody>
      </p:sp>
      <p:sp>
        <p:nvSpPr>
          <p:cNvPr id="186370" name="Rectangle 2"/>
          <p:cNvSpPr>
            <a:spLocks noGrp="1" noChangeArrowheads="1"/>
          </p:cNvSpPr>
          <p:nvPr>
            <p:ph idx="1"/>
          </p:nvPr>
        </p:nvSpPr>
        <p:spPr>
          <a:xfrm>
            <a:off x="522514" y="1510393"/>
            <a:ext cx="8017330" cy="4666570"/>
          </a:xfrm>
        </p:spPr>
        <p:txBody>
          <a:bodyPr/>
          <a:lstStyle/>
          <a:p>
            <a:r>
              <a:rPr lang="en-US" b="1" dirty="0">
                <a:latin typeface="Cambria" panose="02040503050406030204" pitchFamily="18" charset="0"/>
              </a:rPr>
              <a:t>A slight change in the amino acid sequence can affect a protein’s ability to function.</a:t>
            </a:r>
          </a:p>
          <a:p>
            <a:r>
              <a:rPr lang="en-US" b="1" dirty="0">
                <a:latin typeface="Cambria" panose="02040503050406030204" pitchFamily="18" charset="0"/>
              </a:rPr>
              <a:t>The substitution of one amino acid for another at a particular position in </a:t>
            </a:r>
            <a:r>
              <a:rPr lang="en-US" b="1" dirty="0" smtClean="0">
                <a:latin typeface="Cambria" panose="02040503050406030204" pitchFamily="18" charset="0"/>
              </a:rPr>
              <a:t>hemoglobin</a:t>
            </a:r>
            <a:r>
              <a:rPr lang="zh-CN" altLang="en-US" sz="2000" b="1" dirty="0" smtClean="0">
                <a:latin typeface="楷体" panose="02010609060101010101" pitchFamily="49" charset="-122"/>
                <a:ea typeface="楷体" panose="02010609060101010101" pitchFamily="49" charset="-122"/>
              </a:rPr>
              <a:t>（血红蛋白）</a:t>
            </a:r>
            <a:r>
              <a:rPr lang="en-US" b="1" dirty="0" smtClean="0">
                <a:latin typeface="Cambria" panose="02040503050406030204" pitchFamily="18" charset="0"/>
              </a:rPr>
              <a:t>, </a:t>
            </a:r>
            <a:r>
              <a:rPr lang="en-US" b="1" dirty="0">
                <a:latin typeface="Cambria" panose="02040503050406030204" pitchFamily="18" charset="0"/>
              </a:rPr>
              <a:t>the blood protein that carries oxygen, causes </a:t>
            </a:r>
            <a:r>
              <a:rPr lang="en-US" b="1" dirty="0" smtClean="0">
                <a:latin typeface="Cambria" panose="02040503050406030204" pitchFamily="18" charset="0"/>
              </a:rPr>
              <a:t>sickle-cell disease</a:t>
            </a:r>
            <a:r>
              <a:rPr lang="zh-CN" altLang="en-US" sz="2000" b="1" dirty="0">
                <a:latin typeface="楷体" panose="02010609060101010101" pitchFamily="49" charset="-122"/>
                <a:ea typeface="楷体" panose="02010609060101010101" pitchFamily="49" charset="-122"/>
              </a:rPr>
              <a:t>（镰刀型</a:t>
            </a:r>
            <a:r>
              <a:rPr lang="zh-CN" altLang="en-US" sz="2000" b="1" dirty="0" smtClean="0">
                <a:latin typeface="楷体" panose="02010609060101010101" pitchFamily="49" charset="-122"/>
                <a:ea typeface="楷体" panose="02010609060101010101" pitchFamily="49" charset="-122"/>
              </a:rPr>
              <a:t>细胞贫血症）</a:t>
            </a:r>
            <a:r>
              <a:rPr lang="en-US" altLang="zh-CN" b="1" dirty="0" smtClean="0">
                <a:latin typeface="Cambria" panose="02040503050406030204" pitchFamily="18" charset="0"/>
              </a:rPr>
              <a:t> </a:t>
            </a:r>
            <a:r>
              <a:rPr lang="en-US" b="1" dirty="0" smtClean="0">
                <a:latin typeface="Cambria" panose="02040503050406030204" pitchFamily="18" charset="0"/>
              </a:rPr>
              <a:t>, </a:t>
            </a:r>
            <a:r>
              <a:rPr lang="en-US" b="1" dirty="0">
                <a:latin typeface="Cambria" panose="02040503050406030204" pitchFamily="18" charset="0"/>
              </a:rPr>
              <a:t>an inherited blood disorder.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708454" y="633172"/>
            <a:ext cx="6596949" cy="958863"/>
          </a:xfrm>
        </p:spPr>
        <p:txBody>
          <a:bodyPr/>
          <a:lstStyle/>
          <a:p>
            <a:r>
              <a:rPr lang="en-US" sz="4000" dirty="0">
                <a:solidFill>
                  <a:srgbClr val="C39150"/>
                </a:solidFill>
                <a:latin typeface="Cambria" panose="02040503050406030204" pitchFamily="18" charset="0"/>
              </a:rPr>
              <a:t>Carbon Chemistry</a:t>
            </a:r>
          </a:p>
        </p:txBody>
      </p:sp>
      <p:sp>
        <p:nvSpPr>
          <p:cNvPr id="438275" name="Rectangle 3"/>
          <p:cNvSpPr>
            <a:spLocks noGrp="1" noChangeArrowheads="1"/>
          </p:cNvSpPr>
          <p:nvPr>
            <p:ph idx="1"/>
          </p:nvPr>
        </p:nvSpPr>
        <p:spPr>
          <a:xfrm>
            <a:off x="708454" y="1713470"/>
            <a:ext cx="7790568" cy="4463492"/>
          </a:xfrm>
        </p:spPr>
        <p:txBody>
          <a:bodyPr/>
          <a:lstStyle/>
          <a:p>
            <a:r>
              <a:rPr lang="en-US" b="1" dirty="0">
                <a:latin typeface="Cambria" panose="02040503050406030204" pitchFamily="18" charset="0"/>
              </a:rPr>
              <a:t>The carbon atoms of organic compounds can also bond with other elements, most commonly </a:t>
            </a:r>
          </a:p>
          <a:p>
            <a:pPr lvl="1"/>
            <a:r>
              <a:rPr lang="en-US" sz="3600" b="1" dirty="0">
                <a:solidFill>
                  <a:srgbClr val="FF0000"/>
                </a:solidFill>
                <a:latin typeface="Cambria" panose="02040503050406030204" pitchFamily="18" charset="0"/>
              </a:rPr>
              <a:t>hydrogen, </a:t>
            </a:r>
          </a:p>
          <a:p>
            <a:pPr lvl="1"/>
            <a:r>
              <a:rPr lang="en-US" sz="3600" b="1" dirty="0">
                <a:solidFill>
                  <a:srgbClr val="FF0000"/>
                </a:solidFill>
                <a:latin typeface="Cambria" panose="02040503050406030204" pitchFamily="18" charset="0"/>
              </a:rPr>
              <a:t>oxygen, and </a:t>
            </a:r>
          </a:p>
          <a:p>
            <a:pPr lvl="1"/>
            <a:r>
              <a:rPr lang="en-US" sz="3600" b="1" dirty="0">
                <a:solidFill>
                  <a:srgbClr val="FF0000"/>
                </a:solidFill>
                <a:latin typeface="Cambria" panose="02040503050406030204" pitchFamily="18" charset="0"/>
              </a:rPr>
              <a:t>nitrogen.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5-03_19_SickleSubstitution-L.jpg" descr="C:\Documents and Settings\rajesh\Desktop\PPT\Campbel Chapter-03\03_Labeled_Images\55-03_19_SickleSubstitution-L.jpg"/>
          <p:cNvPicPr>
            <a:picLocks noChangeAspect="1"/>
          </p:cNvPicPr>
          <p:nvPr/>
        </p:nvPicPr>
        <p:blipFill>
          <a:blip r:embed="rId3" r:link="rId4"/>
          <a:stretch>
            <a:fillRect/>
          </a:stretch>
        </p:blipFill>
        <p:spPr>
          <a:xfrm>
            <a:off x="969264" y="204216"/>
            <a:ext cx="7205472" cy="6449568"/>
          </a:xfrm>
          <a:prstGeom prst="rect">
            <a:avLst/>
          </a:prstGeom>
        </p:spPr>
      </p:pic>
      <p:sp>
        <p:nvSpPr>
          <p:cNvPr id="5" name="TextBox 4"/>
          <p:cNvSpPr txBox="1"/>
          <p:nvPr/>
        </p:nvSpPr>
        <p:spPr>
          <a:xfrm>
            <a:off x="6853752" y="2093291"/>
            <a:ext cx="184666" cy="33342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200" b="1" dirty="0">
                <a:solidFill>
                  <a:srgbClr val="000000"/>
                </a:solidFill>
                <a:latin typeface="Arial"/>
                <a:ea typeface="ＭＳ Ｐゴシック" charset="0"/>
              </a:rPr>
              <a:t>SEM</a:t>
            </a:r>
          </a:p>
        </p:txBody>
      </p:sp>
      <p:sp>
        <p:nvSpPr>
          <p:cNvPr id="6" name="TextBox 61"/>
          <p:cNvSpPr txBox="1">
            <a:spLocks noChangeArrowheads="1"/>
          </p:cNvSpPr>
          <p:nvPr/>
        </p:nvSpPr>
        <p:spPr bwMode="auto">
          <a:xfrm>
            <a:off x="1631991" y="2714017"/>
            <a:ext cx="2107949"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Amino acid sequence</a:t>
            </a:r>
          </a:p>
        </p:txBody>
      </p:sp>
      <p:sp>
        <p:nvSpPr>
          <p:cNvPr id="7" name="TextBox 62"/>
          <p:cNvSpPr txBox="1">
            <a:spLocks noChangeArrowheads="1"/>
          </p:cNvSpPr>
          <p:nvPr/>
        </p:nvSpPr>
        <p:spPr bwMode="auto">
          <a:xfrm>
            <a:off x="1017629" y="3122798"/>
            <a:ext cx="3476914"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(a) Normal </a:t>
            </a:r>
            <a:r>
              <a:rPr lang="en-US" sz="1600" b="1" dirty="0" smtClean="0">
                <a:solidFill>
                  <a:srgbClr val="000000"/>
                </a:solidFill>
                <a:latin typeface="Arial"/>
                <a:ea typeface="ＭＳ Ｐゴシック" charset="0"/>
              </a:rPr>
              <a:t>hemoglobin</a:t>
            </a:r>
            <a:r>
              <a:rPr lang="zh-CN" altLang="en-US" sz="1600" b="1" dirty="0" smtClean="0">
                <a:solidFill>
                  <a:srgbClr val="000000"/>
                </a:solidFill>
                <a:latin typeface="楷体" panose="02010609060101010101" pitchFamily="49" charset="-122"/>
                <a:ea typeface="楷体" panose="02010609060101010101" pitchFamily="49" charset="-122"/>
              </a:rPr>
              <a:t>（血红蛋白）</a:t>
            </a:r>
            <a:endParaRPr lang="en-US" sz="1600" b="1" dirty="0">
              <a:solidFill>
                <a:srgbClr val="000000"/>
              </a:solidFill>
              <a:latin typeface="楷体" panose="02010609060101010101" pitchFamily="49" charset="-122"/>
              <a:ea typeface="楷体" panose="02010609060101010101" pitchFamily="49" charset="-122"/>
            </a:endParaRPr>
          </a:p>
        </p:txBody>
      </p:sp>
      <p:sp>
        <p:nvSpPr>
          <p:cNvPr id="8" name="TextBox 63"/>
          <p:cNvSpPr txBox="1">
            <a:spLocks noChangeArrowheads="1"/>
          </p:cNvSpPr>
          <p:nvPr/>
        </p:nvSpPr>
        <p:spPr bwMode="auto">
          <a:xfrm>
            <a:off x="4957010" y="2695761"/>
            <a:ext cx="1493999"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Normal peptide</a:t>
            </a:r>
          </a:p>
        </p:txBody>
      </p:sp>
      <p:sp>
        <p:nvSpPr>
          <p:cNvPr id="9" name="TextBox 64"/>
          <p:cNvSpPr txBox="1">
            <a:spLocks noChangeArrowheads="1"/>
          </p:cNvSpPr>
          <p:nvPr/>
        </p:nvSpPr>
        <p:spPr bwMode="auto">
          <a:xfrm>
            <a:off x="7009647" y="2697347"/>
            <a:ext cx="1083630" cy="461665"/>
          </a:xfrm>
          <a:prstGeom prst="rect">
            <a:avLst/>
          </a:prstGeom>
          <a:noFill/>
          <a:ln w="9525">
            <a:noFill/>
            <a:miter lim="800000"/>
            <a:headEnd/>
            <a:tailEnd/>
          </a:ln>
        </p:spPr>
        <p:txBody>
          <a:bodyPr wrap="none" lIns="0" tIns="0" rIns="0" bIns="0">
            <a:spAutoFit/>
          </a:bodyPr>
          <a:lstStyle/>
          <a:p>
            <a:pPr eaLnBrk="0" hangingPunct="0">
              <a:lnSpc>
                <a:spcPts val="1800"/>
              </a:lnSpc>
            </a:pPr>
            <a:r>
              <a:rPr lang="en-US" sz="1600" b="1" dirty="0">
                <a:solidFill>
                  <a:srgbClr val="000000"/>
                </a:solidFill>
                <a:latin typeface="Arial"/>
                <a:ea typeface="ＭＳ Ｐゴシック" charset="0"/>
              </a:rPr>
              <a:t>Normal red</a:t>
            </a:r>
          </a:p>
          <a:p>
            <a:pPr eaLnBrk="0" hangingPunct="0">
              <a:lnSpc>
                <a:spcPts val="1800"/>
              </a:lnSpc>
            </a:pPr>
            <a:r>
              <a:rPr lang="en-US" sz="1600" b="1" dirty="0">
                <a:solidFill>
                  <a:srgbClr val="000000"/>
                </a:solidFill>
                <a:latin typeface="Arial"/>
                <a:ea typeface="ＭＳ Ｐゴシック" charset="0"/>
              </a:rPr>
              <a:t>blood cell</a:t>
            </a:r>
          </a:p>
        </p:txBody>
      </p:sp>
      <p:sp>
        <p:nvSpPr>
          <p:cNvPr id="10" name="TextBox 9"/>
          <p:cNvSpPr txBox="1"/>
          <p:nvPr/>
        </p:nvSpPr>
        <p:spPr>
          <a:xfrm>
            <a:off x="7031603" y="5180047"/>
            <a:ext cx="184666" cy="333425"/>
          </a:xfrm>
          <a:prstGeom prst="rect">
            <a:avLst/>
          </a:prstGeom>
          <a:noFill/>
        </p:spPr>
        <p:txBody>
          <a:bodyPr vert="vert270" wrap="none" lIns="0" tIns="0" rIns="0" bIns="0">
            <a:spAutoFit/>
          </a:bodyPr>
          <a:lstStyle/>
          <a:p>
            <a:pPr eaLnBrk="0" fontAlgn="auto" hangingPunct="0">
              <a:spcBef>
                <a:spcPts val="0"/>
              </a:spcBef>
              <a:spcAft>
                <a:spcPts val="0"/>
              </a:spcAft>
              <a:defRPr/>
            </a:pPr>
            <a:r>
              <a:rPr lang="en-US" sz="1200" b="1" dirty="0">
                <a:solidFill>
                  <a:srgbClr val="000000"/>
                </a:solidFill>
                <a:latin typeface="Arial"/>
                <a:ea typeface="ＭＳ Ｐゴシック" charset="0"/>
              </a:rPr>
              <a:t>SEM</a:t>
            </a:r>
          </a:p>
        </p:txBody>
      </p:sp>
      <p:sp>
        <p:nvSpPr>
          <p:cNvPr id="11" name="TextBox 125"/>
          <p:cNvSpPr txBox="1">
            <a:spLocks noChangeArrowheads="1"/>
          </p:cNvSpPr>
          <p:nvPr/>
        </p:nvSpPr>
        <p:spPr bwMode="auto">
          <a:xfrm>
            <a:off x="1631991" y="5932673"/>
            <a:ext cx="2107949"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Amino acid sequence</a:t>
            </a:r>
          </a:p>
        </p:txBody>
      </p:sp>
      <p:sp>
        <p:nvSpPr>
          <p:cNvPr id="12" name="TextBox 126"/>
          <p:cNvSpPr txBox="1">
            <a:spLocks noChangeArrowheads="1"/>
          </p:cNvSpPr>
          <p:nvPr/>
        </p:nvSpPr>
        <p:spPr bwMode="auto">
          <a:xfrm>
            <a:off x="1011279" y="6348598"/>
            <a:ext cx="2545569" cy="246221"/>
          </a:xfrm>
          <a:prstGeom prst="rect">
            <a:avLst/>
          </a:prstGeom>
          <a:noFill/>
          <a:ln w="9525">
            <a:noFill/>
            <a:miter lim="800000"/>
            <a:headEnd/>
            <a:tailEnd/>
          </a:ln>
        </p:spPr>
        <p:txBody>
          <a:bodyPr wrap="none" lIns="0" tIns="0" rIns="0" bIns="0">
            <a:spAutoFit/>
          </a:bodyPr>
          <a:lstStyle/>
          <a:p>
            <a:pPr eaLnBrk="0" hangingPunct="0"/>
            <a:r>
              <a:rPr lang="en-US" sz="1600" b="1" dirty="0">
                <a:solidFill>
                  <a:srgbClr val="000000"/>
                </a:solidFill>
                <a:latin typeface="Arial"/>
                <a:ea typeface="ＭＳ Ｐゴシック" charset="0"/>
              </a:rPr>
              <a:t>(b) Sickle-cell hemoglobin</a:t>
            </a:r>
          </a:p>
        </p:txBody>
      </p:sp>
      <p:sp>
        <p:nvSpPr>
          <p:cNvPr id="13" name="TextBox 128"/>
          <p:cNvSpPr txBox="1">
            <a:spLocks noChangeArrowheads="1"/>
          </p:cNvSpPr>
          <p:nvPr/>
        </p:nvSpPr>
        <p:spPr bwMode="auto">
          <a:xfrm>
            <a:off x="5314031" y="5914417"/>
            <a:ext cx="1005082" cy="246221"/>
          </a:xfrm>
          <a:prstGeom prst="rect">
            <a:avLst/>
          </a:prstGeom>
          <a:noFill/>
          <a:ln w="9525">
            <a:noFill/>
            <a:miter lim="800000"/>
            <a:headEnd/>
            <a:tailEnd/>
          </a:ln>
        </p:spPr>
        <p:txBody>
          <a:bodyPr wrap="none" lIns="0" tIns="0" rIns="0" bIns="0">
            <a:spAutoFit/>
          </a:bodyPr>
          <a:lstStyle/>
          <a:p>
            <a:pPr algn="r" eaLnBrk="0" hangingPunct="0"/>
            <a:r>
              <a:rPr lang="en-US" sz="1600" b="1" dirty="0">
                <a:solidFill>
                  <a:srgbClr val="000000"/>
                </a:solidFill>
                <a:latin typeface="Arial"/>
                <a:ea typeface="ＭＳ Ｐゴシック" charset="0"/>
              </a:rPr>
              <a:t>Sickle-cell</a:t>
            </a:r>
          </a:p>
        </p:txBody>
      </p:sp>
      <p:sp>
        <p:nvSpPr>
          <p:cNvPr id="14" name="TextBox 130"/>
          <p:cNvSpPr txBox="1">
            <a:spLocks noChangeArrowheads="1"/>
          </p:cNvSpPr>
          <p:nvPr/>
        </p:nvSpPr>
        <p:spPr bwMode="auto">
          <a:xfrm>
            <a:off x="7047748" y="5930290"/>
            <a:ext cx="1094852" cy="461665"/>
          </a:xfrm>
          <a:prstGeom prst="rect">
            <a:avLst/>
          </a:prstGeom>
          <a:noFill/>
          <a:ln w="9525">
            <a:noFill/>
            <a:miter lim="800000"/>
            <a:headEnd/>
            <a:tailEnd/>
          </a:ln>
        </p:spPr>
        <p:txBody>
          <a:bodyPr wrap="none" lIns="0" tIns="0" rIns="0" bIns="0">
            <a:spAutoFit/>
          </a:bodyPr>
          <a:lstStyle/>
          <a:p>
            <a:pPr eaLnBrk="0" hangingPunct="0">
              <a:lnSpc>
                <a:spcPts val="1800"/>
              </a:lnSpc>
            </a:pPr>
            <a:r>
              <a:rPr lang="en-US" sz="1600" b="1" dirty="0">
                <a:solidFill>
                  <a:srgbClr val="000000"/>
                </a:solidFill>
                <a:latin typeface="Arial"/>
                <a:ea typeface="ＭＳ Ｐゴシック" charset="0"/>
              </a:rPr>
              <a:t>Sickled red</a:t>
            </a:r>
          </a:p>
          <a:p>
            <a:pPr eaLnBrk="0" hangingPunct="0">
              <a:lnSpc>
                <a:spcPts val="1800"/>
              </a:lnSpc>
            </a:pPr>
            <a:r>
              <a:rPr lang="en-US" sz="1600" b="1" dirty="0">
                <a:solidFill>
                  <a:srgbClr val="000000"/>
                </a:solidFill>
                <a:latin typeface="Arial"/>
                <a:ea typeface="ＭＳ Ｐゴシック" charset="0"/>
              </a:rPr>
              <a:t>blood cell</a:t>
            </a:r>
          </a:p>
        </p:txBody>
      </p:sp>
      <p:sp>
        <p:nvSpPr>
          <p:cNvPr id="15" name="TextBox 128"/>
          <p:cNvSpPr txBox="1">
            <a:spLocks noChangeArrowheads="1"/>
          </p:cNvSpPr>
          <p:nvPr/>
        </p:nvSpPr>
        <p:spPr bwMode="auto">
          <a:xfrm>
            <a:off x="5239597" y="6143015"/>
            <a:ext cx="1150956" cy="246221"/>
          </a:xfrm>
          <a:prstGeom prst="rect">
            <a:avLst/>
          </a:prstGeom>
          <a:noFill/>
          <a:ln w="9525">
            <a:noFill/>
            <a:miter lim="800000"/>
            <a:headEnd/>
            <a:tailEnd/>
          </a:ln>
        </p:spPr>
        <p:txBody>
          <a:bodyPr wrap="none" lIns="0" tIns="0" rIns="0" bIns="0">
            <a:spAutoFit/>
          </a:bodyPr>
          <a:lstStyle/>
          <a:p>
            <a:pPr algn="r" eaLnBrk="0" hangingPunct="0"/>
            <a:r>
              <a:rPr lang="en-US" sz="1600" b="1" dirty="0">
                <a:solidFill>
                  <a:srgbClr val="000000"/>
                </a:solidFill>
                <a:latin typeface="Arial"/>
                <a:ea typeface="ＭＳ Ｐゴシック" charset="0"/>
              </a:rPr>
              <a:t>polypeptide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15983" y="469886"/>
            <a:ext cx="8543108" cy="958863"/>
          </a:xfrm>
        </p:spPr>
        <p:txBody>
          <a:bodyPr/>
          <a:lstStyle/>
          <a:p>
            <a:r>
              <a:rPr lang="en-US" sz="3600" dirty="0">
                <a:solidFill>
                  <a:srgbClr val="FF0000"/>
                </a:solidFill>
                <a:latin typeface="Cambria" panose="02040503050406030204" pitchFamily="18" charset="0"/>
              </a:rPr>
              <a:t>Structure/Function: Protein Shape</a:t>
            </a:r>
          </a:p>
        </p:txBody>
      </p:sp>
      <p:sp>
        <p:nvSpPr>
          <p:cNvPr id="194563" name="Rectangle 3"/>
          <p:cNvSpPr>
            <a:spLocks noGrp="1" noChangeArrowheads="1"/>
          </p:cNvSpPr>
          <p:nvPr>
            <p:ph idx="1"/>
          </p:nvPr>
        </p:nvSpPr>
        <p:spPr>
          <a:xfrm>
            <a:off x="579664" y="1428749"/>
            <a:ext cx="8033658" cy="4748213"/>
          </a:xfrm>
        </p:spPr>
        <p:txBody>
          <a:bodyPr/>
          <a:lstStyle/>
          <a:p>
            <a:r>
              <a:rPr lang="en-US" b="1" dirty="0">
                <a:latin typeface="Cambria" panose="02040503050406030204" pitchFamily="18" charset="0"/>
              </a:rPr>
              <a:t>One difference in structure is enough to cause the protein to fold into a different shape, which alters its function, which in turn causes disease. </a:t>
            </a:r>
          </a:p>
          <a:p>
            <a:r>
              <a:rPr lang="en-US" b="1" dirty="0">
                <a:latin typeface="Cambria" panose="02040503050406030204" pitchFamily="18" charset="0"/>
              </a:rPr>
              <a:t>Misfolded proteins are associated with many diseases, including some severe nervous system disorders.</a:t>
            </a:r>
          </a:p>
          <a:p>
            <a:r>
              <a:rPr lang="en-US" b="1" dirty="0">
                <a:latin typeface="Cambria" panose="02040503050406030204" pitchFamily="18" charset="0"/>
              </a:rPr>
              <a:t>The diseases shown in next Figure are all caused by </a:t>
            </a:r>
            <a:r>
              <a:rPr lang="en-US" b="1" dirty="0" smtClean="0">
                <a:solidFill>
                  <a:srgbClr val="FF0000"/>
                </a:solidFill>
                <a:latin typeface="Cambria" panose="02040503050406030204" pitchFamily="18" charset="0"/>
              </a:rPr>
              <a:t>prions</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朊病毒</a:t>
            </a:r>
            <a:r>
              <a:rPr lang="zh-CN" altLang="en-US" sz="2000" b="1" dirty="0" smtClean="0">
                <a:solidFill>
                  <a:srgbClr val="FF0000"/>
                </a:solidFill>
                <a:latin typeface="楷体" panose="02010609060101010101" pitchFamily="49" charset="-122"/>
                <a:ea typeface="楷体" panose="02010609060101010101" pitchFamily="49" charset="-122"/>
              </a:rPr>
              <a:t>）</a:t>
            </a:r>
            <a:r>
              <a:rPr lang="en-US" b="1" dirty="0" smtClean="0">
                <a:latin typeface="Cambria" panose="02040503050406030204" pitchFamily="18" charset="0"/>
              </a:rPr>
              <a:t>, </a:t>
            </a:r>
            <a:r>
              <a:rPr lang="en-US" b="1" dirty="0">
                <a:latin typeface="Cambria" panose="02040503050406030204" pitchFamily="18" charset="0"/>
              </a:rPr>
              <a:t>misfolded versions of normal brain proteins.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8-03_20_PrionDisease-L.jpg" descr="C:\Documents and Settings\rajesh\Desktop\PPT\Campbel Chapter-03\03_Labeled_Images\58-03_20_PrionDisease-L.jpg"/>
          <p:cNvPicPr>
            <a:picLocks noChangeAspect="1"/>
          </p:cNvPicPr>
          <p:nvPr/>
        </p:nvPicPr>
        <p:blipFill>
          <a:blip r:embed="rId3" r:link="rId4"/>
          <a:stretch>
            <a:fillRect/>
          </a:stretch>
        </p:blipFill>
        <p:spPr>
          <a:xfrm>
            <a:off x="603503" y="204216"/>
            <a:ext cx="7936992" cy="6449568"/>
          </a:xfrm>
          <a:prstGeom prst="rect">
            <a:avLst/>
          </a:prstGeom>
        </p:spPr>
      </p:pic>
      <p:sp>
        <p:nvSpPr>
          <p:cNvPr id="3" name="TextBox 2"/>
          <p:cNvSpPr txBox="1">
            <a:spLocks noChangeArrowheads="1"/>
          </p:cNvSpPr>
          <p:nvPr/>
        </p:nvSpPr>
        <p:spPr bwMode="auto">
          <a:xfrm>
            <a:off x="641462" y="720114"/>
            <a:ext cx="795089"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Cambria" panose="02040503050406030204" pitchFamily="18" charset="0"/>
                <a:ea typeface="ＭＳ Ｐゴシック" charset="0"/>
              </a:rPr>
              <a:t>Normal</a:t>
            </a:r>
          </a:p>
          <a:p>
            <a:pPr eaLnBrk="0" hangingPunct="0">
              <a:lnSpc>
                <a:spcPts val="2000"/>
              </a:lnSpc>
            </a:pPr>
            <a:r>
              <a:rPr lang="en-US" sz="1800" b="1" dirty="0">
                <a:solidFill>
                  <a:srgbClr val="000000"/>
                </a:solidFill>
                <a:latin typeface="Cambria" panose="02040503050406030204" pitchFamily="18" charset="0"/>
                <a:ea typeface="ＭＳ Ｐゴシック" charset="0"/>
              </a:rPr>
              <a:t>protein</a:t>
            </a:r>
          </a:p>
        </p:txBody>
      </p:sp>
      <p:sp>
        <p:nvSpPr>
          <p:cNvPr id="5" name="TextBox 4"/>
          <p:cNvSpPr txBox="1">
            <a:spLocks noChangeArrowheads="1"/>
          </p:cNvSpPr>
          <p:nvPr/>
        </p:nvSpPr>
        <p:spPr bwMode="auto">
          <a:xfrm>
            <a:off x="635112" y="1274947"/>
            <a:ext cx="589905" cy="276999"/>
          </a:xfrm>
          <a:prstGeom prst="rect">
            <a:avLst/>
          </a:prstGeom>
          <a:noFill/>
          <a:ln w="9525">
            <a:noFill/>
            <a:miter lim="800000"/>
            <a:headEnd/>
            <a:tailEnd/>
          </a:ln>
        </p:spPr>
        <p:txBody>
          <a:bodyPr wrap="none" lIns="0" tIns="0" rIns="0" bIns="0">
            <a:spAutoFit/>
          </a:bodyPr>
          <a:lstStyle/>
          <a:p>
            <a:pPr eaLnBrk="0" hangingPunct="0"/>
            <a:r>
              <a:rPr lang="en-US" sz="1800" b="1" dirty="0">
                <a:solidFill>
                  <a:srgbClr val="000000"/>
                </a:solidFill>
                <a:latin typeface="Cambria" panose="02040503050406030204" pitchFamily="18" charset="0"/>
                <a:ea typeface="ＭＳ Ｐゴシック" charset="0"/>
              </a:rPr>
              <a:t>Prion</a:t>
            </a:r>
          </a:p>
        </p:txBody>
      </p:sp>
      <p:sp>
        <p:nvSpPr>
          <p:cNvPr id="6" name="TextBox 5"/>
          <p:cNvSpPr txBox="1">
            <a:spLocks noChangeArrowheads="1"/>
          </p:cNvSpPr>
          <p:nvPr/>
        </p:nvSpPr>
        <p:spPr bwMode="auto">
          <a:xfrm>
            <a:off x="6907325" y="1473380"/>
            <a:ext cx="987450" cy="461665"/>
          </a:xfrm>
          <a:prstGeom prst="rect">
            <a:avLst/>
          </a:prstGeom>
          <a:noFill/>
          <a:ln w="9525">
            <a:noFill/>
            <a:miter lim="800000"/>
            <a:headEnd/>
            <a:tailEnd/>
          </a:ln>
        </p:spPr>
        <p:txBody>
          <a:bodyPr wrap="none" lIns="0" tIns="0" rIns="0" bIns="0">
            <a:spAutoFit/>
          </a:bodyPr>
          <a:lstStyle/>
          <a:p>
            <a:pPr eaLnBrk="0" hangingPunct="0">
              <a:lnSpc>
                <a:spcPts val="1800"/>
              </a:lnSpc>
            </a:pPr>
            <a:r>
              <a:rPr lang="en-US" sz="1800" b="1" dirty="0">
                <a:solidFill>
                  <a:srgbClr val="000000"/>
                </a:solidFill>
                <a:latin typeface="Cambria" panose="02040503050406030204" pitchFamily="18" charset="0"/>
                <a:ea typeface="ＭＳ Ｐゴシック" charset="0"/>
              </a:rPr>
              <a:t>Clusters</a:t>
            </a:r>
          </a:p>
          <a:p>
            <a:pPr eaLnBrk="0" hangingPunct="0">
              <a:lnSpc>
                <a:spcPts val="1800"/>
              </a:lnSpc>
            </a:pPr>
            <a:r>
              <a:rPr lang="en-US" sz="1800" b="1" dirty="0">
                <a:solidFill>
                  <a:srgbClr val="000000"/>
                </a:solidFill>
                <a:latin typeface="Cambria" panose="02040503050406030204" pitchFamily="18" charset="0"/>
                <a:ea typeface="ＭＳ Ｐゴシック" charset="0"/>
              </a:rPr>
              <a:t>of </a:t>
            </a:r>
            <a:r>
              <a:rPr lang="en-US" sz="1800" b="1" dirty="0" err="1">
                <a:solidFill>
                  <a:srgbClr val="000000"/>
                </a:solidFill>
                <a:latin typeface="Cambria" panose="02040503050406030204" pitchFamily="18" charset="0"/>
                <a:ea typeface="ＭＳ Ｐゴシック" charset="0"/>
              </a:rPr>
              <a:t>prions</a:t>
            </a:r>
            <a:endParaRPr lang="en-US" sz="1800" b="1" dirty="0">
              <a:solidFill>
                <a:srgbClr val="000000"/>
              </a:solidFill>
              <a:latin typeface="Cambria" panose="02040503050406030204" pitchFamily="18" charset="0"/>
              <a:ea typeface="ＭＳ Ｐゴシック" charset="0"/>
            </a:endParaRPr>
          </a:p>
        </p:txBody>
      </p:sp>
      <p:sp>
        <p:nvSpPr>
          <p:cNvPr id="7" name="TextBox 7"/>
          <p:cNvSpPr txBox="1">
            <a:spLocks noChangeArrowheads="1"/>
          </p:cNvSpPr>
          <p:nvPr/>
        </p:nvSpPr>
        <p:spPr bwMode="auto">
          <a:xfrm>
            <a:off x="392855" y="2493653"/>
            <a:ext cx="1055529" cy="492443"/>
          </a:xfrm>
          <a:prstGeom prst="rect">
            <a:avLst/>
          </a:prstGeom>
          <a:noFill/>
          <a:ln w="9525">
            <a:noFill/>
            <a:miter lim="800000"/>
            <a:headEnd/>
            <a:tailEnd/>
          </a:ln>
        </p:spPr>
        <p:txBody>
          <a:bodyPr wrap="square" lIns="0" tIns="0" rIns="0" bIns="0">
            <a:spAutoFit/>
          </a:bodyPr>
          <a:lstStyle/>
          <a:p>
            <a:pPr algn="ctr" eaLnBrk="0" hangingPunct="0"/>
            <a:r>
              <a:rPr lang="en-US" sz="1800" b="1" dirty="0" smtClean="0">
                <a:solidFill>
                  <a:srgbClr val="000000"/>
                </a:solidFill>
                <a:latin typeface="Cambria" panose="02040503050406030204" pitchFamily="18" charset="0"/>
                <a:ea typeface="ＭＳ Ｐゴシック" charset="0"/>
              </a:rPr>
              <a:t>Skull</a:t>
            </a:r>
          </a:p>
          <a:p>
            <a:pPr algn="ctr" eaLnBrk="0" hangingPunct="0"/>
            <a:r>
              <a:rPr lang="zh-CN" altLang="en-US" sz="1400" b="1" dirty="0" smtClean="0">
                <a:solidFill>
                  <a:srgbClr val="000000"/>
                </a:solidFill>
                <a:latin typeface="Cambria" panose="02040503050406030204" pitchFamily="18" charset="0"/>
                <a:ea typeface="楷体" panose="02010609060101010101" pitchFamily="49" charset="-122"/>
              </a:rPr>
              <a:t>（头盖骨）</a:t>
            </a:r>
            <a:endParaRPr lang="en-US" sz="1400" b="1" dirty="0">
              <a:solidFill>
                <a:srgbClr val="000000"/>
              </a:solidFill>
              <a:latin typeface="Cambria" panose="02040503050406030204" pitchFamily="18" charset="0"/>
              <a:ea typeface="楷体" panose="02010609060101010101" pitchFamily="49" charset="-122"/>
            </a:endParaRPr>
          </a:p>
        </p:txBody>
      </p:sp>
      <p:sp>
        <p:nvSpPr>
          <p:cNvPr id="8" name="TextBox 8"/>
          <p:cNvSpPr txBox="1">
            <a:spLocks noChangeArrowheads="1"/>
          </p:cNvSpPr>
          <p:nvPr/>
        </p:nvSpPr>
        <p:spPr bwMode="auto">
          <a:xfrm>
            <a:off x="1153432" y="3107716"/>
            <a:ext cx="589905" cy="276999"/>
          </a:xfrm>
          <a:prstGeom prst="rect">
            <a:avLst/>
          </a:prstGeom>
          <a:noFill/>
          <a:ln w="9525">
            <a:noFill/>
            <a:miter lim="800000"/>
            <a:headEnd/>
            <a:tailEnd/>
          </a:ln>
        </p:spPr>
        <p:txBody>
          <a:bodyPr wrap="none" lIns="0" tIns="0" rIns="0" bIns="0">
            <a:spAutoFit/>
          </a:bodyPr>
          <a:lstStyle/>
          <a:p>
            <a:pPr eaLnBrk="0" hangingPunct="0"/>
            <a:r>
              <a:rPr lang="en-US" sz="1800" b="1">
                <a:solidFill>
                  <a:srgbClr val="000000"/>
                </a:solidFill>
                <a:latin typeface="Cambria" panose="02040503050406030204" pitchFamily="18" charset="0"/>
                <a:ea typeface="ＭＳ Ｐゴシック" charset="0"/>
              </a:rPr>
              <a:t>Brain</a:t>
            </a:r>
          </a:p>
        </p:txBody>
      </p:sp>
      <p:sp>
        <p:nvSpPr>
          <p:cNvPr id="9" name="TextBox 9"/>
          <p:cNvSpPr txBox="1">
            <a:spLocks noChangeArrowheads="1"/>
          </p:cNvSpPr>
          <p:nvPr/>
        </p:nvSpPr>
        <p:spPr bwMode="auto">
          <a:xfrm>
            <a:off x="3332275" y="2672739"/>
            <a:ext cx="904799" cy="1025922"/>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Cambria" panose="02040503050406030204" pitchFamily="18" charset="0"/>
                <a:ea typeface="ＭＳ Ｐゴシック" charset="0"/>
              </a:rPr>
              <a:t>Prion</a:t>
            </a:r>
          </a:p>
          <a:p>
            <a:pPr eaLnBrk="0" hangingPunct="0">
              <a:lnSpc>
                <a:spcPts val="2000"/>
              </a:lnSpc>
            </a:pPr>
            <a:r>
              <a:rPr lang="en-US" sz="1800" b="1" dirty="0">
                <a:solidFill>
                  <a:srgbClr val="000000"/>
                </a:solidFill>
                <a:latin typeface="Cambria" panose="02040503050406030204" pitchFamily="18" charset="0"/>
                <a:ea typeface="ＭＳ Ｐゴシック" charset="0"/>
              </a:rPr>
              <a:t>converts</a:t>
            </a:r>
          </a:p>
          <a:p>
            <a:pPr eaLnBrk="0" hangingPunct="0">
              <a:lnSpc>
                <a:spcPts val="2000"/>
              </a:lnSpc>
            </a:pPr>
            <a:r>
              <a:rPr lang="en-US" sz="1800" b="1" dirty="0">
                <a:solidFill>
                  <a:srgbClr val="000000"/>
                </a:solidFill>
                <a:latin typeface="Cambria" panose="02040503050406030204" pitchFamily="18" charset="0"/>
                <a:ea typeface="ＭＳ Ｐゴシック" charset="0"/>
              </a:rPr>
              <a:t>normal</a:t>
            </a:r>
          </a:p>
          <a:p>
            <a:pPr eaLnBrk="0" hangingPunct="0">
              <a:lnSpc>
                <a:spcPts val="2000"/>
              </a:lnSpc>
            </a:pPr>
            <a:r>
              <a:rPr lang="en-US" sz="1800" b="1" dirty="0">
                <a:solidFill>
                  <a:srgbClr val="000000"/>
                </a:solidFill>
                <a:latin typeface="Cambria" panose="02040503050406030204" pitchFamily="18" charset="0"/>
                <a:ea typeface="ＭＳ Ｐゴシック" charset="0"/>
              </a:rPr>
              <a:t>proteins</a:t>
            </a:r>
          </a:p>
        </p:txBody>
      </p:sp>
      <p:sp>
        <p:nvSpPr>
          <p:cNvPr id="10" name="TextBox 13"/>
          <p:cNvSpPr txBox="1">
            <a:spLocks noChangeArrowheads="1"/>
          </p:cNvSpPr>
          <p:nvPr/>
        </p:nvSpPr>
        <p:spPr bwMode="auto">
          <a:xfrm>
            <a:off x="5777025" y="2672739"/>
            <a:ext cx="923330" cy="1025922"/>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Cambria" panose="02040503050406030204" pitchFamily="18" charset="0"/>
                <a:ea typeface="ＭＳ Ｐゴシック" charset="0"/>
              </a:rPr>
              <a:t>Prion</a:t>
            </a:r>
          </a:p>
          <a:p>
            <a:pPr eaLnBrk="0" hangingPunct="0">
              <a:lnSpc>
                <a:spcPts val="2000"/>
              </a:lnSpc>
            </a:pPr>
            <a:r>
              <a:rPr lang="en-US" sz="1800" b="1" dirty="0">
                <a:solidFill>
                  <a:srgbClr val="000000"/>
                </a:solidFill>
                <a:latin typeface="Cambria" panose="02040503050406030204" pitchFamily="18" charset="0"/>
                <a:ea typeface="ＭＳ Ｐゴシック" charset="0"/>
              </a:rPr>
              <a:t>proteins</a:t>
            </a:r>
          </a:p>
          <a:p>
            <a:pPr eaLnBrk="0" hangingPunct="0">
              <a:lnSpc>
                <a:spcPts val="2000"/>
              </a:lnSpc>
            </a:pPr>
            <a:r>
              <a:rPr lang="en-US" sz="1800" b="1" dirty="0">
                <a:solidFill>
                  <a:srgbClr val="000000"/>
                </a:solidFill>
                <a:latin typeface="Cambria" panose="02040503050406030204" pitchFamily="18" charset="0"/>
                <a:ea typeface="ＭＳ Ｐゴシック" charset="0"/>
              </a:rPr>
              <a:t>clump</a:t>
            </a:r>
          </a:p>
          <a:p>
            <a:pPr eaLnBrk="0" hangingPunct="0">
              <a:lnSpc>
                <a:spcPts val="2000"/>
              </a:lnSpc>
            </a:pPr>
            <a:r>
              <a:rPr lang="en-US" sz="1800" b="1" dirty="0">
                <a:solidFill>
                  <a:srgbClr val="000000"/>
                </a:solidFill>
                <a:latin typeface="Cambria" panose="02040503050406030204" pitchFamily="18" charset="0"/>
                <a:ea typeface="ＭＳ Ｐゴシック" charset="0"/>
              </a:rPr>
              <a:t>together</a:t>
            </a:r>
          </a:p>
        </p:txBody>
      </p:sp>
      <p:sp>
        <p:nvSpPr>
          <p:cNvPr id="11" name="TextBox 17"/>
          <p:cNvSpPr txBox="1">
            <a:spLocks noChangeArrowheads="1"/>
          </p:cNvSpPr>
          <p:nvPr/>
        </p:nvSpPr>
        <p:spPr bwMode="auto">
          <a:xfrm>
            <a:off x="1436006" y="5854880"/>
            <a:ext cx="2008435" cy="730969"/>
          </a:xfrm>
          <a:prstGeom prst="rect">
            <a:avLst/>
          </a:prstGeom>
          <a:noFill/>
          <a:ln w="9525">
            <a:noFill/>
            <a:miter lim="800000"/>
            <a:headEnd/>
            <a:tailEnd/>
          </a:ln>
        </p:spPr>
        <p:txBody>
          <a:bodyPr wrap="none" lIns="0" tIns="0" rIns="0" bIns="0">
            <a:spAutoFit/>
          </a:bodyPr>
          <a:lstStyle/>
          <a:p>
            <a:pPr eaLnBrk="0" hangingPunct="0">
              <a:lnSpc>
                <a:spcPts val="1900"/>
              </a:lnSpc>
            </a:pPr>
            <a:r>
              <a:rPr lang="en-US" sz="1800" b="1" dirty="0">
                <a:solidFill>
                  <a:srgbClr val="000000"/>
                </a:solidFill>
                <a:latin typeface="Cambria" panose="02040503050406030204" pitchFamily="18" charset="0"/>
                <a:ea typeface="ＭＳ Ｐゴシック" charset="0"/>
              </a:rPr>
              <a:t>Bovine spongiform</a:t>
            </a:r>
          </a:p>
          <a:p>
            <a:pPr eaLnBrk="0" hangingPunct="0">
              <a:lnSpc>
                <a:spcPts val="1900"/>
              </a:lnSpc>
            </a:pPr>
            <a:r>
              <a:rPr lang="en-US" sz="1800" b="1" dirty="0">
                <a:solidFill>
                  <a:srgbClr val="000000"/>
                </a:solidFill>
                <a:latin typeface="Cambria" panose="02040503050406030204" pitchFamily="18" charset="0"/>
                <a:ea typeface="ＭＳ Ｐゴシック" charset="0"/>
              </a:rPr>
              <a:t>encephalopathy</a:t>
            </a:r>
          </a:p>
          <a:p>
            <a:pPr eaLnBrk="0" hangingPunct="0">
              <a:lnSpc>
                <a:spcPts val="1900"/>
              </a:lnSpc>
            </a:pPr>
            <a:r>
              <a:rPr lang="en-US" sz="1800" b="1" dirty="0">
                <a:solidFill>
                  <a:srgbClr val="000000"/>
                </a:solidFill>
                <a:latin typeface="Cambria" panose="02040503050406030204" pitchFamily="18" charset="0"/>
                <a:ea typeface="ＭＳ Ｐゴシック" charset="0"/>
              </a:rPr>
              <a:t>(BSE</a:t>
            </a:r>
            <a:r>
              <a:rPr lang="en-US" sz="1800" b="1" dirty="0" smtClean="0">
                <a:solidFill>
                  <a:srgbClr val="000000"/>
                </a:solidFill>
                <a:latin typeface="Cambria" panose="02040503050406030204" pitchFamily="18" charset="0"/>
                <a:ea typeface="ＭＳ Ｐゴシック" charset="0"/>
              </a:rPr>
              <a:t>)</a:t>
            </a:r>
            <a:r>
              <a:rPr lang="zh-CN" altLang="en-US" sz="1400" b="1" dirty="0" smtClean="0">
                <a:solidFill>
                  <a:srgbClr val="000000"/>
                </a:solidFill>
                <a:latin typeface="Cambria" panose="02040503050406030204" pitchFamily="18" charset="0"/>
                <a:ea typeface="楷体" panose="02010609060101010101" pitchFamily="49" charset="-122"/>
              </a:rPr>
              <a:t>（疯牛病）</a:t>
            </a:r>
            <a:endParaRPr lang="en-US" sz="1400" b="1" dirty="0">
              <a:solidFill>
                <a:srgbClr val="000000"/>
              </a:solidFill>
              <a:latin typeface="Cambria" panose="02040503050406030204" pitchFamily="18" charset="0"/>
              <a:ea typeface="楷体" panose="02010609060101010101" pitchFamily="49" charset="-122"/>
            </a:endParaRPr>
          </a:p>
        </p:txBody>
      </p:sp>
      <p:sp>
        <p:nvSpPr>
          <p:cNvPr id="12" name="TextBox 21"/>
          <p:cNvSpPr txBox="1">
            <a:spLocks noChangeArrowheads="1"/>
          </p:cNvSpPr>
          <p:nvPr/>
        </p:nvSpPr>
        <p:spPr bwMode="auto">
          <a:xfrm>
            <a:off x="3869644" y="5796941"/>
            <a:ext cx="538609" cy="276999"/>
          </a:xfrm>
          <a:prstGeom prst="rect">
            <a:avLst/>
          </a:prstGeom>
          <a:noFill/>
          <a:ln w="9525">
            <a:noFill/>
            <a:miter lim="800000"/>
            <a:headEnd/>
            <a:tailEnd/>
          </a:ln>
        </p:spPr>
        <p:txBody>
          <a:bodyPr wrap="none" lIns="0" tIns="0" rIns="0" bIns="0">
            <a:spAutoFit/>
          </a:bodyPr>
          <a:lstStyle/>
          <a:p>
            <a:pPr eaLnBrk="0" hangingPunct="0"/>
            <a:r>
              <a:rPr lang="en-US" sz="1800" b="1" dirty="0" err="1">
                <a:solidFill>
                  <a:srgbClr val="000000"/>
                </a:solidFill>
                <a:latin typeface="Cambria" panose="02040503050406030204" pitchFamily="18" charset="0"/>
                <a:ea typeface="ＭＳ Ｐゴシック" charset="0"/>
              </a:rPr>
              <a:t>Kuru</a:t>
            </a:r>
            <a:endParaRPr lang="en-US" sz="1800" b="1" dirty="0">
              <a:solidFill>
                <a:srgbClr val="000000"/>
              </a:solidFill>
              <a:latin typeface="Cambria" panose="02040503050406030204" pitchFamily="18" charset="0"/>
              <a:ea typeface="ＭＳ Ｐゴシック" charset="0"/>
            </a:endParaRPr>
          </a:p>
        </p:txBody>
      </p:sp>
      <p:sp>
        <p:nvSpPr>
          <p:cNvPr id="13" name="TextBox 22"/>
          <p:cNvSpPr txBox="1">
            <a:spLocks noChangeArrowheads="1"/>
          </p:cNvSpPr>
          <p:nvPr/>
        </p:nvSpPr>
        <p:spPr bwMode="auto">
          <a:xfrm>
            <a:off x="6270737" y="5833451"/>
            <a:ext cx="2149499" cy="512961"/>
          </a:xfrm>
          <a:prstGeom prst="rect">
            <a:avLst/>
          </a:prstGeom>
          <a:noFill/>
          <a:ln w="9525">
            <a:noFill/>
            <a:miter lim="800000"/>
            <a:headEnd/>
            <a:tailEnd/>
          </a:ln>
        </p:spPr>
        <p:txBody>
          <a:bodyPr wrap="none" lIns="0" tIns="0" rIns="0" bIns="0">
            <a:spAutoFit/>
          </a:bodyPr>
          <a:lstStyle/>
          <a:p>
            <a:pPr eaLnBrk="0" hangingPunct="0">
              <a:lnSpc>
                <a:spcPts val="2000"/>
              </a:lnSpc>
            </a:pPr>
            <a:r>
              <a:rPr lang="en-US" sz="1800" b="1" dirty="0">
                <a:solidFill>
                  <a:srgbClr val="000000"/>
                </a:solidFill>
                <a:latin typeface="Cambria" panose="02040503050406030204" pitchFamily="18" charset="0"/>
                <a:ea typeface="ＭＳ Ｐゴシック" charset="0"/>
              </a:rPr>
              <a:t>Fatal weight loss in</a:t>
            </a:r>
          </a:p>
          <a:p>
            <a:pPr eaLnBrk="0" hangingPunct="0">
              <a:lnSpc>
                <a:spcPts val="2000"/>
              </a:lnSpc>
            </a:pPr>
            <a:r>
              <a:rPr lang="en-US" sz="1800" b="1" dirty="0">
                <a:solidFill>
                  <a:srgbClr val="000000"/>
                </a:solidFill>
                <a:latin typeface="Cambria" panose="02040503050406030204" pitchFamily="18" charset="0"/>
                <a:ea typeface="ＭＳ Ｐゴシック" charset="0"/>
              </a:rPr>
              <a:t>deer, elk, and moose</a:t>
            </a:r>
          </a:p>
        </p:txBody>
      </p:sp>
      <p:sp>
        <p:nvSpPr>
          <p:cNvPr id="14" name="Freeform 3"/>
          <p:cNvSpPr/>
          <p:nvPr/>
        </p:nvSpPr>
        <p:spPr>
          <a:xfrm flipH="1">
            <a:off x="1774035" y="2797340"/>
            <a:ext cx="481008" cy="412651"/>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latin typeface="Cambria" panose="02040503050406030204" pitchFamily="18" charset="0"/>
            </a:endParaRPr>
          </a:p>
        </p:txBody>
      </p:sp>
      <p:sp>
        <p:nvSpPr>
          <p:cNvPr id="16" name="Freeform 3"/>
          <p:cNvSpPr/>
          <p:nvPr/>
        </p:nvSpPr>
        <p:spPr>
          <a:xfrm flipH="1" flipV="1">
            <a:off x="1239303" y="2672924"/>
            <a:ext cx="341846"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latin typeface="Cambria" panose="02040503050406030204" pitchFamily="18" charset="0"/>
            </a:endParaRPr>
          </a:p>
        </p:txBody>
      </p:sp>
      <p:sp>
        <p:nvSpPr>
          <p:cNvPr id="17" name="Freeform 3"/>
          <p:cNvSpPr/>
          <p:nvPr/>
        </p:nvSpPr>
        <p:spPr>
          <a:xfrm flipH="1" flipV="1">
            <a:off x="1246923" y="1430325"/>
            <a:ext cx="713232"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latin typeface="Cambria" panose="02040503050406030204" pitchFamily="18" charset="0"/>
            </a:endParaRPr>
          </a:p>
        </p:txBody>
      </p:sp>
      <p:sp>
        <p:nvSpPr>
          <p:cNvPr id="18" name="Freeform 3"/>
          <p:cNvSpPr/>
          <p:nvPr/>
        </p:nvSpPr>
        <p:spPr>
          <a:xfrm flipH="1" flipV="1">
            <a:off x="1458855" y="846918"/>
            <a:ext cx="822960"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latin typeface="Cambria" panose="020405030504060302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41688" y="601691"/>
            <a:ext cx="8543108" cy="958863"/>
          </a:xfrm>
        </p:spPr>
        <p:txBody>
          <a:bodyPr/>
          <a:lstStyle/>
          <a:p>
            <a:r>
              <a:rPr lang="en-US" sz="4000" dirty="0">
                <a:solidFill>
                  <a:srgbClr val="FF0000"/>
                </a:solidFill>
                <a:latin typeface="Cambria" panose="02040503050406030204" pitchFamily="18" charset="0"/>
              </a:rPr>
              <a:t>Structure/Function: Protein Shape</a:t>
            </a:r>
          </a:p>
        </p:txBody>
      </p:sp>
      <p:sp>
        <p:nvSpPr>
          <p:cNvPr id="194563" name="Rectangle 3"/>
          <p:cNvSpPr>
            <a:spLocks noGrp="1" noChangeArrowheads="1"/>
          </p:cNvSpPr>
          <p:nvPr>
            <p:ph idx="1"/>
          </p:nvPr>
        </p:nvSpPr>
        <p:spPr>
          <a:xfrm>
            <a:off x="595993" y="1762897"/>
            <a:ext cx="8234498" cy="4414065"/>
          </a:xfrm>
        </p:spPr>
        <p:txBody>
          <a:bodyPr/>
          <a:lstStyle/>
          <a:p>
            <a:r>
              <a:rPr lang="en-US" b="1" dirty="0">
                <a:latin typeface="Cambria" panose="02040503050406030204" pitchFamily="18" charset="0"/>
              </a:rPr>
              <a:t>A protein’s shape is sensitive to the environment. An unfavorable change in temperature, pH, or some other factor can cause a protein to unravel.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28649" y="383721"/>
            <a:ext cx="8201842" cy="707664"/>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628649" y="1502229"/>
            <a:ext cx="8201841" cy="4674734"/>
          </a:xfrm>
        </p:spPr>
        <p:txBody>
          <a:bodyPr/>
          <a:lstStyle/>
          <a:p>
            <a:r>
              <a:rPr lang="en-US" b="1" dirty="0">
                <a:solidFill>
                  <a:srgbClr val="FF0000"/>
                </a:solidFill>
                <a:latin typeface="Cambria" panose="02040503050406030204" pitchFamily="18" charset="0"/>
              </a:rPr>
              <a:t>Nucleic </a:t>
            </a:r>
            <a:r>
              <a:rPr lang="en-US" b="1" dirty="0" smtClean="0">
                <a:solidFill>
                  <a:srgbClr val="FF0000"/>
                </a:solidFill>
                <a:latin typeface="Cambria" panose="02040503050406030204" pitchFamily="18" charset="0"/>
              </a:rPr>
              <a:t>acids</a:t>
            </a:r>
            <a:r>
              <a:rPr lang="zh-CN" altLang="en-US" sz="2000" b="1" dirty="0" smtClean="0">
                <a:solidFill>
                  <a:srgbClr val="FF0000"/>
                </a:solidFill>
                <a:latin typeface="楷体" panose="02010609060101010101" pitchFamily="49" charset="-122"/>
                <a:ea typeface="楷体" panose="02010609060101010101" pitchFamily="49" charset="-122"/>
              </a:rPr>
              <a:t>（核酸）</a:t>
            </a:r>
            <a:r>
              <a:rPr lang="en-US" b="1" dirty="0" smtClean="0">
                <a:solidFill>
                  <a:srgbClr val="FF0000"/>
                </a:solidFill>
                <a:latin typeface="Cambria" panose="02040503050406030204" pitchFamily="18" charset="0"/>
              </a:rPr>
              <a:t> </a:t>
            </a:r>
            <a:r>
              <a:rPr lang="en-US" b="1" dirty="0">
                <a:latin typeface="Cambria" panose="02040503050406030204" pitchFamily="18" charset="0"/>
              </a:rPr>
              <a:t>are macromolecules that </a:t>
            </a:r>
          </a:p>
          <a:p>
            <a:pPr lvl="1"/>
            <a:r>
              <a:rPr lang="en-US" b="1" dirty="0">
                <a:latin typeface="Cambria" panose="02040503050406030204" pitchFamily="18" charset="0"/>
              </a:rPr>
              <a:t>store information and</a:t>
            </a:r>
          </a:p>
          <a:p>
            <a:pPr lvl="1"/>
            <a:r>
              <a:rPr lang="en-US" b="1" dirty="0">
                <a:latin typeface="Cambria" panose="02040503050406030204" pitchFamily="18" charset="0"/>
              </a:rPr>
              <a:t>provide the instructions for building proteins.</a:t>
            </a:r>
          </a:p>
          <a:p>
            <a:r>
              <a:rPr lang="en-US" b="1" dirty="0">
                <a:latin typeface="Cambria" panose="02040503050406030204" pitchFamily="18" charset="0"/>
              </a:rPr>
              <a:t>They consist of two types:</a:t>
            </a:r>
          </a:p>
          <a:p>
            <a:pPr marL="971550" lvl="1" indent="-514350">
              <a:buFont typeface="+mj-lt"/>
              <a:buAutoNum type="arabicPeriod"/>
            </a:pPr>
            <a:r>
              <a:rPr lang="en-US" sz="4000" b="1" dirty="0">
                <a:solidFill>
                  <a:srgbClr val="FF0000"/>
                </a:solidFill>
                <a:latin typeface="Cambria" panose="02040503050406030204" pitchFamily="18" charset="0"/>
              </a:rPr>
              <a:t>DNA</a:t>
            </a:r>
            <a:r>
              <a:rPr lang="en-US" sz="3200" b="1" dirty="0">
                <a:solidFill>
                  <a:srgbClr val="FF0000"/>
                </a:solidFill>
                <a:latin typeface="Cambria" panose="02040503050406030204" pitchFamily="18" charset="0"/>
              </a:rPr>
              <a:t> (</a:t>
            </a:r>
            <a:r>
              <a:rPr lang="en-US" sz="3200" b="1" u="sng" dirty="0">
                <a:solidFill>
                  <a:srgbClr val="FF0000"/>
                </a:solidFill>
                <a:latin typeface="Cambria" panose="02040503050406030204" pitchFamily="18" charset="0"/>
              </a:rPr>
              <a:t>d</a:t>
            </a:r>
            <a:r>
              <a:rPr lang="en-US" sz="3200" b="1" dirty="0">
                <a:solidFill>
                  <a:srgbClr val="FF0000"/>
                </a:solidFill>
                <a:latin typeface="Cambria" panose="02040503050406030204" pitchFamily="18" charset="0"/>
              </a:rPr>
              <a:t>eoxyribo</a:t>
            </a:r>
            <a:r>
              <a:rPr lang="en-US" sz="3200" b="1" u="sng" dirty="0">
                <a:solidFill>
                  <a:srgbClr val="FF0000"/>
                </a:solidFill>
                <a:latin typeface="Cambria" panose="02040503050406030204" pitchFamily="18" charset="0"/>
              </a:rPr>
              <a:t>n</a:t>
            </a:r>
            <a:r>
              <a:rPr lang="en-US" sz="3200" b="1" dirty="0">
                <a:solidFill>
                  <a:srgbClr val="FF0000"/>
                </a:solidFill>
                <a:latin typeface="Cambria" panose="02040503050406030204" pitchFamily="18" charset="0"/>
              </a:rPr>
              <a:t>ucleic </a:t>
            </a:r>
            <a:r>
              <a:rPr lang="en-US" sz="3200" b="1" u="sng" dirty="0">
                <a:solidFill>
                  <a:srgbClr val="FF0000"/>
                </a:solidFill>
                <a:latin typeface="Cambria" panose="02040503050406030204" pitchFamily="18" charset="0"/>
              </a:rPr>
              <a:t>a</a:t>
            </a:r>
            <a:r>
              <a:rPr lang="en-US" sz="3200" b="1" dirty="0">
                <a:solidFill>
                  <a:srgbClr val="FF0000"/>
                </a:solidFill>
                <a:latin typeface="Cambria" panose="02040503050406030204" pitchFamily="18" charset="0"/>
              </a:rPr>
              <a:t>cid) </a:t>
            </a:r>
            <a:endParaRPr lang="en-US" sz="3200" b="1" dirty="0" smtClean="0">
              <a:solidFill>
                <a:srgbClr val="FF0000"/>
              </a:solidFill>
              <a:latin typeface="Cambria" panose="02040503050406030204" pitchFamily="18" charset="0"/>
            </a:endParaRPr>
          </a:p>
          <a:p>
            <a:pPr marL="971550" lvl="1" indent="-514350">
              <a:buFont typeface="+mj-lt"/>
              <a:buAutoNum type="arabicPeriod"/>
            </a:pPr>
            <a:r>
              <a:rPr lang="en-US" sz="4000" b="1" dirty="0" smtClean="0">
                <a:solidFill>
                  <a:srgbClr val="FF0000"/>
                </a:solidFill>
                <a:latin typeface="Cambria" panose="02040503050406030204" pitchFamily="18" charset="0"/>
              </a:rPr>
              <a:t>RNA</a:t>
            </a:r>
            <a:r>
              <a:rPr lang="en-US" sz="3200" b="1" dirty="0" smtClean="0">
                <a:solidFill>
                  <a:srgbClr val="FF0000"/>
                </a:solidFill>
                <a:latin typeface="Cambria" panose="02040503050406030204" pitchFamily="18" charset="0"/>
              </a:rPr>
              <a:t> </a:t>
            </a:r>
            <a:r>
              <a:rPr lang="en-US" sz="3200" b="1" dirty="0">
                <a:solidFill>
                  <a:srgbClr val="FF0000"/>
                </a:solidFill>
                <a:latin typeface="Cambria" panose="02040503050406030204" pitchFamily="18" charset="0"/>
              </a:rPr>
              <a:t>(</a:t>
            </a:r>
            <a:r>
              <a:rPr lang="en-US" sz="3200" b="1" u="sng" dirty="0">
                <a:solidFill>
                  <a:srgbClr val="FF0000"/>
                </a:solidFill>
                <a:latin typeface="Cambria" panose="02040503050406030204" pitchFamily="18" charset="0"/>
              </a:rPr>
              <a:t>r</a:t>
            </a:r>
            <a:r>
              <a:rPr lang="en-US" sz="3200" b="1" dirty="0">
                <a:solidFill>
                  <a:srgbClr val="FF0000"/>
                </a:solidFill>
                <a:latin typeface="Cambria" panose="02040503050406030204" pitchFamily="18" charset="0"/>
              </a:rPr>
              <a:t>ibo</a:t>
            </a:r>
            <a:r>
              <a:rPr lang="en-US" sz="3200" b="1" u="sng" dirty="0">
                <a:solidFill>
                  <a:srgbClr val="FF0000"/>
                </a:solidFill>
                <a:latin typeface="Cambria" panose="02040503050406030204" pitchFamily="18" charset="0"/>
              </a:rPr>
              <a:t>n</a:t>
            </a:r>
            <a:r>
              <a:rPr lang="en-US" sz="3200" b="1" dirty="0">
                <a:solidFill>
                  <a:srgbClr val="FF0000"/>
                </a:solidFill>
                <a:latin typeface="Cambria" panose="02040503050406030204" pitchFamily="18" charset="0"/>
              </a:rPr>
              <a:t>ucleic </a:t>
            </a:r>
            <a:r>
              <a:rPr lang="en-US" sz="3200" b="1" u="sng" dirty="0">
                <a:solidFill>
                  <a:srgbClr val="FF0000"/>
                </a:solidFill>
                <a:latin typeface="Cambria" panose="02040503050406030204" pitchFamily="18" charset="0"/>
              </a:rPr>
              <a:t>a</a:t>
            </a:r>
            <a:r>
              <a:rPr lang="en-US" sz="3200" b="1" dirty="0">
                <a:solidFill>
                  <a:srgbClr val="FF0000"/>
                </a:solidFill>
                <a:latin typeface="Cambria" panose="02040503050406030204" pitchFamily="18" charset="0"/>
              </a:rPr>
              <a:t>cid).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12321" y="416379"/>
            <a:ext cx="8218170" cy="675006"/>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783771" y="1494063"/>
            <a:ext cx="7338737" cy="4682899"/>
          </a:xfrm>
        </p:spPr>
        <p:txBody>
          <a:bodyPr/>
          <a:lstStyle/>
          <a:p>
            <a:r>
              <a:rPr lang="en-US" b="1" dirty="0">
                <a:latin typeface="Cambria" panose="02040503050406030204" pitchFamily="18" charset="0"/>
              </a:rPr>
              <a:t>The genetic material that humans and all other organisms inherit from their parents consists of giant molecules of DNA. </a:t>
            </a:r>
          </a:p>
          <a:p>
            <a:r>
              <a:rPr lang="en-US" b="1" dirty="0">
                <a:latin typeface="Cambria" panose="02040503050406030204" pitchFamily="18" charset="0"/>
              </a:rPr>
              <a:t>The DNA resides in the cell as one or more very long fibers called </a:t>
            </a:r>
            <a:r>
              <a:rPr lang="en-US" b="1" dirty="0" smtClean="0">
                <a:solidFill>
                  <a:srgbClr val="FF0000"/>
                </a:solidFill>
                <a:latin typeface="Cambria" panose="02040503050406030204" pitchFamily="18" charset="0"/>
              </a:rPr>
              <a:t>chromosomes</a:t>
            </a:r>
            <a:r>
              <a:rPr lang="zh-CN" altLang="en-US" sz="2000" b="1" dirty="0" smtClean="0">
                <a:solidFill>
                  <a:srgbClr val="FF0000"/>
                </a:solidFill>
                <a:latin typeface="楷体" panose="02010609060101010101" pitchFamily="49" charset="-122"/>
                <a:ea typeface="楷体" panose="02010609060101010101" pitchFamily="49" charset="-122"/>
              </a:rPr>
              <a:t>（染色体）</a:t>
            </a:r>
            <a:r>
              <a:rPr lang="en-US" b="1" dirty="0" smtClean="0">
                <a:latin typeface="Cambria" panose="02040503050406030204" pitchFamily="18" charset="0"/>
              </a:rPr>
              <a:t>.</a:t>
            </a:r>
            <a:endParaRPr lang="en-US" b="1" dirty="0">
              <a:latin typeface="Cambria" panose="020405030504060302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04157" y="518872"/>
            <a:ext cx="8445136" cy="958863"/>
          </a:xfrm>
        </p:spPr>
        <p:txBody>
          <a:bodyPr/>
          <a:lstStyle/>
          <a:p>
            <a:r>
              <a:rPr lang="en-US" sz="40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506185" y="1477735"/>
            <a:ext cx="8009165" cy="4699227"/>
          </a:xfrm>
        </p:spPr>
        <p:txBody>
          <a:bodyPr/>
          <a:lstStyle/>
          <a:p>
            <a:r>
              <a:rPr lang="en-US" b="1" dirty="0">
                <a:latin typeface="Cambria" panose="02040503050406030204" pitchFamily="18" charset="0"/>
              </a:rPr>
              <a:t>A </a:t>
            </a:r>
            <a:r>
              <a:rPr lang="en-US" b="1" dirty="0">
                <a:solidFill>
                  <a:srgbClr val="FF0000"/>
                </a:solidFill>
                <a:latin typeface="Cambria" panose="02040503050406030204" pitchFamily="18" charset="0"/>
              </a:rPr>
              <a:t>gene</a:t>
            </a:r>
            <a:r>
              <a:rPr lang="en-US" b="1" dirty="0">
                <a:latin typeface="Cambria" panose="02040503050406030204" pitchFamily="18" charset="0"/>
              </a:rPr>
              <a:t> is a unit of inheritance encoded in a specific stretch of DNA that programs the amino acid sequence of a polypeptide.</a:t>
            </a:r>
          </a:p>
          <a:p>
            <a:r>
              <a:rPr lang="en-US" b="1" dirty="0">
                <a:latin typeface="Cambria" panose="02040503050406030204" pitchFamily="18" charset="0"/>
              </a:rPr>
              <a:t>Those programmed instructions are written in a chemical code that must be translated </a:t>
            </a:r>
          </a:p>
          <a:p>
            <a:pPr lvl="1"/>
            <a:r>
              <a:rPr lang="en-US" b="1" dirty="0">
                <a:latin typeface="Cambria" panose="02040503050406030204" pitchFamily="18" charset="0"/>
              </a:rPr>
              <a:t>from “nucleic acid language” </a:t>
            </a:r>
          </a:p>
          <a:p>
            <a:pPr lvl="1"/>
            <a:r>
              <a:rPr lang="en-US" b="1" dirty="0">
                <a:latin typeface="Cambria" panose="02040503050406030204" pitchFamily="18" charset="0"/>
              </a:rPr>
              <a:t>to “protein language.”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88" y="204216"/>
            <a:ext cx="7583424" cy="6449568"/>
          </a:xfrm>
          <a:prstGeom prst="rect">
            <a:avLst/>
          </a:prstGeom>
        </p:spPr>
      </p:pic>
      <p:sp>
        <p:nvSpPr>
          <p:cNvPr id="3" name="TextBox 2"/>
          <p:cNvSpPr txBox="1"/>
          <p:nvPr/>
        </p:nvSpPr>
        <p:spPr>
          <a:xfrm>
            <a:off x="3290430" y="149680"/>
            <a:ext cx="769441" cy="369332"/>
          </a:xfrm>
          <a:prstGeom prst="rect">
            <a:avLst/>
          </a:prstGeom>
          <a:noFill/>
        </p:spPr>
        <p:txBody>
          <a:bodyPr wrap="none" lIns="0" tIns="0" rIns="0" bIns="0">
            <a:spAutoFit/>
          </a:bodyPr>
          <a:lstStyle/>
          <a:p>
            <a:pPr eaLnBrk="0" fontAlgn="auto" hangingPunct="0">
              <a:spcBef>
                <a:spcPts val="0"/>
              </a:spcBef>
              <a:spcAft>
                <a:spcPts val="0"/>
              </a:spcAft>
              <a:defRPr/>
            </a:pPr>
            <a:r>
              <a:rPr lang="en-US" b="1" dirty="0">
                <a:solidFill>
                  <a:srgbClr val="FF0000"/>
                </a:solidFill>
                <a:latin typeface="Arial"/>
                <a:ea typeface="ＭＳ Ｐゴシック" charset="0"/>
              </a:rPr>
              <a:t>Gene</a:t>
            </a:r>
          </a:p>
        </p:txBody>
      </p:sp>
      <p:sp>
        <p:nvSpPr>
          <p:cNvPr id="5" name="TextBox 4"/>
          <p:cNvSpPr txBox="1"/>
          <p:nvPr/>
        </p:nvSpPr>
        <p:spPr>
          <a:xfrm>
            <a:off x="6448425" y="1566863"/>
            <a:ext cx="528991" cy="294248"/>
          </a:xfrm>
          <a:prstGeom prst="rect">
            <a:avLst/>
          </a:prstGeom>
          <a:noFill/>
        </p:spPr>
        <p:txBody>
          <a:bodyPr wrap="none" lIns="0" tIns="0" rIns="0" bIns="0">
            <a:spAutoFit/>
          </a:bodyPr>
          <a:lstStyle/>
          <a:p>
            <a:pPr eaLnBrk="0" fontAlgn="auto" hangingPunct="0">
              <a:spcBef>
                <a:spcPts val="0"/>
              </a:spcBef>
              <a:spcAft>
                <a:spcPts val="0"/>
              </a:spcAft>
              <a:defRPr/>
            </a:pPr>
            <a:r>
              <a:rPr lang="en-US" sz="1912" b="1" dirty="0">
                <a:solidFill>
                  <a:srgbClr val="000000"/>
                </a:solidFill>
                <a:latin typeface="Arial"/>
                <a:ea typeface="ＭＳ Ｐゴシック" charset="0"/>
              </a:rPr>
              <a:t>DNA</a:t>
            </a:r>
          </a:p>
        </p:txBody>
      </p:sp>
      <p:sp>
        <p:nvSpPr>
          <p:cNvPr id="6" name="TextBox 5"/>
          <p:cNvSpPr txBox="1"/>
          <p:nvPr/>
        </p:nvSpPr>
        <p:spPr>
          <a:xfrm>
            <a:off x="7456488" y="2706688"/>
            <a:ext cx="868828" cy="588494"/>
          </a:xfrm>
          <a:prstGeom prst="rect">
            <a:avLst/>
          </a:prstGeom>
          <a:noFill/>
        </p:spPr>
        <p:txBody>
          <a:bodyPr wrap="none" lIns="0" tIns="0" rIns="0" bIns="0">
            <a:spAutoFit/>
          </a:bodyPr>
          <a:lstStyle/>
          <a:p>
            <a:pPr eaLnBrk="0" fontAlgn="auto" hangingPunct="0">
              <a:spcBef>
                <a:spcPts val="0"/>
              </a:spcBef>
              <a:spcAft>
                <a:spcPts val="0"/>
              </a:spcAft>
              <a:defRPr/>
            </a:pPr>
            <a:r>
              <a:rPr lang="en-US" sz="1912" b="1" dirty="0">
                <a:solidFill>
                  <a:srgbClr val="000000"/>
                </a:solidFill>
                <a:latin typeface="Arial"/>
                <a:ea typeface="ＭＳ Ｐゴシック" charset="0"/>
              </a:rPr>
              <a:t>Nucleic</a:t>
            </a:r>
          </a:p>
          <a:p>
            <a:pPr eaLnBrk="0" fontAlgn="auto" hangingPunct="0">
              <a:spcBef>
                <a:spcPts val="0"/>
              </a:spcBef>
              <a:spcAft>
                <a:spcPts val="0"/>
              </a:spcAft>
              <a:defRPr/>
            </a:pPr>
            <a:r>
              <a:rPr lang="en-US" sz="1912" b="1" dirty="0">
                <a:solidFill>
                  <a:srgbClr val="000000"/>
                </a:solidFill>
                <a:latin typeface="Arial"/>
                <a:ea typeface="ＭＳ Ｐゴシック" charset="0"/>
              </a:rPr>
              <a:t>acids</a:t>
            </a:r>
          </a:p>
        </p:txBody>
      </p:sp>
      <p:sp>
        <p:nvSpPr>
          <p:cNvPr id="7" name="TextBox 6"/>
          <p:cNvSpPr txBox="1"/>
          <p:nvPr/>
        </p:nvSpPr>
        <p:spPr>
          <a:xfrm>
            <a:off x="6448425" y="4164013"/>
            <a:ext cx="528991" cy="294248"/>
          </a:xfrm>
          <a:prstGeom prst="rect">
            <a:avLst/>
          </a:prstGeom>
          <a:noFill/>
        </p:spPr>
        <p:txBody>
          <a:bodyPr wrap="none" lIns="0" tIns="0" rIns="0" bIns="0">
            <a:spAutoFit/>
          </a:bodyPr>
          <a:lstStyle/>
          <a:p>
            <a:pPr eaLnBrk="0" fontAlgn="auto" hangingPunct="0">
              <a:spcBef>
                <a:spcPts val="0"/>
              </a:spcBef>
              <a:spcAft>
                <a:spcPts val="0"/>
              </a:spcAft>
              <a:defRPr/>
            </a:pPr>
            <a:r>
              <a:rPr lang="en-US" sz="1912" b="1" dirty="0">
                <a:solidFill>
                  <a:srgbClr val="000000"/>
                </a:solidFill>
                <a:latin typeface="Arial"/>
                <a:ea typeface="ＭＳ Ｐゴシック" charset="0"/>
              </a:rPr>
              <a:t>RNA</a:t>
            </a:r>
          </a:p>
        </p:txBody>
      </p:sp>
      <p:sp>
        <p:nvSpPr>
          <p:cNvPr id="8" name="TextBox 7"/>
          <p:cNvSpPr txBox="1"/>
          <p:nvPr/>
        </p:nvSpPr>
        <p:spPr>
          <a:xfrm>
            <a:off x="827087" y="5537200"/>
            <a:ext cx="1316066" cy="294248"/>
          </a:xfrm>
          <a:prstGeom prst="rect">
            <a:avLst/>
          </a:prstGeom>
          <a:noFill/>
        </p:spPr>
        <p:txBody>
          <a:bodyPr wrap="none" lIns="0" tIns="0" rIns="0" bIns="0">
            <a:spAutoFit/>
          </a:bodyPr>
          <a:lstStyle/>
          <a:p>
            <a:pPr eaLnBrk="0" fontAlgn="auto" hangingPunct="0">
              <a:spcBef>
                <a:spcPts val="0"/>
              </a:spcBef>
              <a:spcAft>
                <a:spcPts val="0"/>
              </a:spcAft>
              <a:defRPr/>
            </a:pPr>
            <a:r>
              <a:rPr lang="en-US" sz="1912" b="1" dirty="0">
                <a:solidFill>
                  <a:srgbClr val="000000"/>
                </a:solidFill>
                <a:latin typeface="Arial"/>
                <a:ea typeface="ＭＳ Ｐゴシック" charset="0"/>
              </a:rPr>
              <a:t>Amino acid</a:t>
            </a:r>
          </a:p>
        </p:txBody>
      </p:sp>
      <p:sp>
        <p:nvSpPr>
          <p:cNvPr id="9" name="TextBox 8"/>
          <p:cNvSpPr txBox="1"/>
          <p:nvPr/>
        </p:nvSpPr>
        <p:spPr>
          <a:xfrm>
            <a:off x="6448425" y="6051550"/>
            <a:ext cx="843180" cy="294248"/>
          </a:xfrm>
          <a:prstGeom prst="rect">
            <a:avLst/>
          </a:prstGeom>
          <a:noFill/>
        </p:spPr>
        <p:txBody>
          <a:bodyPr wrap="none" lIns="0" tIns="0" rIns="0" bIns="0">
            <a:spAutoFit/>
          </a:bodyPr>
          <a:lstStyle/>
          <a:p>
            <a:pPr eaLnBrk="0" fontAlgn="auto" hangingPunct="0">
              <a:spcBef>
                <a:spcPts val="0"/>
              </a:spcBef>
              <a:spcAft>
                <a:spcPts val="0"/>
              </a:spcAft>
              <a:defRPr/>
            </a:pPr>
            <a:r>
              <a:rPr lang="en-US" sz="1912" b="1" dirty="0">
                <a:solidFill>
                  <a:srgbClr val="000000"/>
                </a:solidFill>
                <a:latin typeface="Arial"/>
                <a:ea typeface="ＭＳ Ｐゴシック" charset="0"/>
              </a:rPr>
              <a:t>Protein</a:t>
            </a:r>
          </a:p>
        </p:txBody>
      </p:sp>
      <p:grpSp>
        <p:nvGrpSpPr>
          <p:cNvPr id="10" name="Group 9"/>
          <p:cNvGrpSpPr/>
          <p:nvPr/>
        </p:nvGrpSpPr>
        <p:grpSpPr>
          <a:xfrm>
            <a:off x="2232025" y="471818"/>
            <a:ext cx="2987675" cy="534657"/>
            <a:chOff x="1099296" y="349521"/>
            <a:chExt cx="3977347" cy="430676"/>
          </a:xfrm>
        </p:grpSpPr>
        <p:sp>
          <p:nvSpPr>
            <p:cNvPr id="11" name="Freeform 3"/>
            <p:cNvSpPr/>
            <p:nvPr/>
          </p:nvSpPr>
          <p:spPr>
            <a:xfrm>
              <a:off x="1099296" y="557947"/>
              <a:ext cx="3977347" cy="222250"/>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2" name="Freeform 3"/>
            <p:cNvSpPr/>
            <p:nvPr/>
          </p:nvSpPr>
          <p:spPr>
            <a:xfrm>
              <a:off x="3069848" y="349521"/>
              <a:ext cx="38101" cy="222251"/>
            </a:xfrm>
            <a:custGeom>
              <a:avLst/>
              <a:gdLst>
                <a:gd name="connsiteX0" fmla="*/ 9525 w 38100"/>
                <a:gd name="connsiteY0" fmla="*/ 9525 h 222250"/>
                <a:gd name="connsiteX1" fmla="*/ 9525 w 38100"/>
                <a:gd name="connsiteY1" fmla="*/ 212725 h 222250"/>
              </a:gdLst>
              <a:ahLst/>
              <a:cxnLst>
                <a:cxn ang="0">
                  <a:pos x="connsiteX0" y="connsiteY0"/>
                </a:cxn>
                <a:cxn ang="1">
                  <a:pos x="connsiteX1" y="connsiteY1"/>
                </a:cxn>
              </a:cxnLst>
              <a:rect l="l" t="t" r="r" b="b"/>
              <a:pathLst>
                <a:path w="38100" h="222250">
                  <a:moveTo>
                    <a:pt x="9525" y="9525"/>
                  </a:moveTo>
                  <a:lnTo>
                    <a:pt x="9525"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grpSp>
        <p:nvGrpSpPr>
          <p:cNvPr id="13" name="Group 12"/>
          <p:cNvGrpSpPr/>
          <p:nvPr/>
        </p:nvGrpSpPr>
        <p:grpSpPr>
          <a:xfrm rot="5400000">
            <a:off x="5358307" y="2650524"/>
            <a:ext cx="3526466" cy="557784"/>
            <a:chOff x="1099296" y="349521"/>
            <a:chExt cx="3977347" cy="430676"/>
          </a:xfrm>
        </p:grpSpPr>
        <p:sp>
          <p:nvSpPr>
            <p:cNvPr id="14" name="Freeform 3"/>
            <p:cNvSpPr/>
            <p:nvPr/>
          </p:nvSpPr>
          <p:spPr>
            <a:xfrm>
              <a:off x="1099296" y="557947"/>
              <a:ext cx="3977347" cy="222250"/>
            </a:xfrm>
            <a:custGeom>
              <a:avLst/>
              <a:gdLst>
                <a:gd name="connsiteX0" fmla="*/ 9525 w 3977347"/>
                <a:gd name="connsiteY0" fmla="*/ 212725 h 222250"/>
                <a:gd name="connsiteX1" fmla="*/ 9525 w 3977347"/>
                <a:gd name="connsiteY1" fmla="*/ 9525 h 222250"/>
                <a:gd name="connsiteX2" fmla="*/ 3967822 w 3977347"/>
                <a:gd name="connsiteY2" fmla="*/ 9525 h 222250"/>
                <a:gd name="connsiteX3" fmla="*/ 3967822 w 3977347"/>
                <a:gd name="connsiteY3" fmla="*/ 212725 h 222250"/>
              </a:gdLst>
              <a:ahLst/>
              <a:cxnLst>
                <a:cxn ang="0">
                  <a:pos x="connsiteX0" y="connsiteY0"/>
                </a:cxn>
                <a:cxn ang="1">
                  <a:pos x="connsiteX1" y="connsiteY1"/>
                </a:cxn>
                <a:cxn ang="2">
                  <a:pos x="connsiteX2" y="connsiteY2"/>
                </a:cxn>
                <a:cxn ang="3">
                  <a:pos x="connsiteX3" y="connsiteY3"/>
                </a:cxn>
              </a:cxnLst>
              <a:rect l="l" t="t" r="r" b="b"/>
              <a:pathLst>
                <a:path w="3977347" h="222250">
                  <a:moveTo>
                    <a:pt x="9525" y="212725"/>
                  </a:moveTo>
                  <a:lnTo>
                    <a:pt x="9525" y="9525"/>
                  </a:lnTo>
                  <a:lnTo>
                    <a:pt x="3967822" y="9525"/>
                  </a:lnTo>
                  <a:lnTo>
                    <a:pt x="3967822"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5" name="Freeform 3"/>
            <p:cNvSpPr/>
            <p:nvPr/>
          </p:nvSpPr>
          <p:spPr>
            <a:xfrm>
              <a:off x="3084172" y="349521"/>
              <a:ext cx="38101" cy="222251"/>
            </a:xfrm>
            <a:custGeom>
              <a:avLst/>
              <a:gdLst>
                <a:gd name="connsiteX0" fmla="*/ 9525 w 38100"/>
                <a:gd name="connsiteY0" fmla="*/ 9525 h 222250"/>
                <a:gd name="connsiteX1" fmla="*/ 9525 w 38100"/>
                <a:gd name="connsiteY1" fmla="*/ 212725 h 222250"/>
              </a:gdLst>
              <a:ahLst/>
              <a:cxnLst>
                <a:cxn ang="0">
                  <a:pos x="connsiteX0" y="connsiteY0"/>
                </a:cxn>
                <a:cxn ang="1">
                  <a:pos x="connsiteX1" y="connsiteY1"/>
                </a:cxn>
              </a:cxnLst>
              <a:rect l="l" t="t" r="r" b="b"/>
              <a:pathLst>
                <a:path w="38100" h="222250">
                  <a:moveTo>
                    <a:pt x="9525" y="9525"/>
                  </a:moveTo>
                  <a:lnTo>
                    <a:pt x="9525" y="212725"/>
                  </a:lnTo>
                </a:path>
              </a:pathLst>
            </a:custGeom>
            <a:ln w="12700">
              <a:miter lim="800000"/>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grpSp>
      <p:sp>
        <p:nvSpPr>
          <p:cNvPr id="17" name="Freeform 3"/>
          <p:cNvSpPr/>
          <p:nvPr/>
        </p:nvSpPr>
        <p:spPr>
          <a:xfrm flipH="1" flipV="1">
            <a:off x="2185988" y="5750717"/>
            <a:ext cx="383121" cy="288925"/>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31750">
            <a:solidFill>
              <a:schemeClr val="bg1"/>
            </a:solidFill>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0" name="Freeform 3"/>
          <p:cNvSpPr/>
          <p:nvPr/>
        </p:nvSpPr>
        <p:spPr>
          <a:xfrm flipH="1" flipV="1">
            <a:off x="2178844" y="5744368"/>
            <a:ext cx="383121" cy="288925"/>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55171" y="516243"/>
            <a:ext cx="8409214" cy="958863"/>
          </a:xfrm>
        </p:spPr>
        <p:txBody>
          <a:bodyPr/>
          <a:lstStyle/>
          <a:p>
            <a:r>
              <a:rPr lang="en-US" sz="3600" dirty="0">
                <a:solidFill>
                  <a:srgbClr val="FF0000"/>
                </a:solidFill>
                <a:latin typeface="Cambria" panose="02040503050406030204" pitchFamily="18" charset="0"/>
              </a:rPr>
              <a:t>Nucleic Acids</a:t>
            </a:r>
          </a:p>
        </p:txBody>
      </p:sp>
      <p:sp>
        <p:nvSpPr>
          <p:cNvPr id="215043" name="Rectangle 3"/>
          <p:cNvSpPr>
            <a:spLocks noGrp="1" noChangeArrowheads="1"/>
          </p:cNvSpPr>
          <p:nvPr>
            <p:ph idx="1"/>
          </p:nvPr>
        </p:nvSpPr>
        <p:spPr>
          <a:xfrm>
            <a:off x="644979" y="1475105"/>
            <a:ext cx="8185512" cy="4701857"/>
          </a:xfrm>
        </p:spPr>
        <p:txBody>
          <a:bodyPr/>
          <a:lstStyle/>
          <a:p>
            <a:r>
              <a:rPr lang="en-US" b="1" dirty="0">
                <a:latin typeface="Cambria" panose="02040503050406030204" pitchFamily="18" charset="0"/>
              </a:rPr>
              <a:t>Nucleic acids are polymers made from monomers called </a:t>
            </a:r>
            <a:r>
              <a:rPr lang="en-US" b="1" dirty="0" smtClean="0">
                <a:solidFill>
                  <a:srgbClr val="FF0000"/>
                </a:solidFill>
                <a:latin typeface="Cambria" panose="02040503050406030204" pitchFamily="18" charset="0"/>
              </a:rPr>
              <a:t>nucleotides</a:t>
            </a:r>
            <a:r>
              <a:rPr lang="zh-CN" altLang="en-US" sz="2000" b="1" dirty="0" smtClean="0">
                <a:solidFill>
                  <a:srgbClr val="FF0000"/>
                </a:solidFill>
                <a:latin typeface="楷体" panose="02010609060101010101" pitchFamily="49" charset="-122"/>
                <a:ea typeface="楷体" panose="02010609060101010101" pitchFamily="49" charset="-122"/>
              </a:rPr>
              <a:t>（核苷酸）</a:t>
            </a:r>
            <a:r>
              <a:rPr lang="en-US" b="1" dirty="0" smtClean="0">
                <a:latin typeface="Cambria" panose="02040503050406030204" pitchFamily="18" charset="0"/>
              </a:rPr>
              <a:t>.</a:t>
            </a:r>
            <a:endParaRPr lang="en-US" b="1" dirty="0">
              <a:latin typeface="Cambria" panose="02040503050406030204" pitchFamily="18" charset="0"/>
            </a:endParaRPr>
          </a:p>
          <a:p>
            <a:r>
              <a:rPr lang="en-US" b="1" dirty="0">
                <a:latin typeface="Cambria" panose="02040503050406030204" pitchFamily="18" charset="0"/>
              </a:rPr>
              <a:t>Each nucleotide has three parts:</a:t>
            </a:r>
          </a:p>
          <a:p>
            <a:pPr marL="971550" lvl="1" indent="-514350">
              <a:buFont typeface="+mj-lt"/>
              <a:buAutoNum type="arabicPeriod"/>
            </a:pPr>
            <a:r>
              <a:rPr lang="en-US" sz="3600" b="1" dirty="0">
                <a:solidFill>
                  <a:srgbClr val="FF0000"/>
                </a:solidFill>
                <a:latin typeface="Cambria" panose="02040503050406030204" pitchFamily="18" charset="0"/>
              </a:rPr>
              <a:t>a five-carbon sugar,</a:t>
            </a:r>
          </a:p>
          <a:p>
            <a:pPr marL="971550" lvl="1" indent="-514350">
              <a:buFont typeface="+mj-lt"/>
              <a:buAutoNum type="arabicPeriod"/>
            </a:pPr>
            <a:r>
              <a:rPr lang="en-US" sz="3600" b="1" dirty="0">
                <a:solidFill>
                  <a:srgbClr val="FF0000"/>
                </a:solidFill>
                <a:latin typeface="Cambria" panose="02040503050406030204" pitchFamily="18" charset="0"/>
              </a:rPr>
              <a:t>a phosphate group, and</a:t>
            </a:r>
          </a:p>
          <a:p>
            <a:pPr marL="971550" lvl="1" indent="-514350">
              <a:buFont typeface="+mj-lt"/>
              <a:buAutoNum type="arabicPeriod"/>
            </a:pPr>
            <a:r>
              <a:rPr lang="en-US" sz="3600" b="1" dirty="0">
                <a:solidFill>
                  <a:srgbClr val="FF0000"/>
                </a:solidFill>
                <a:latin typeface="Cambria" panose="02040503050406030204" pitchFamily="18" charset="0"/>
              </a:rPr>
              <a:t>a nitrogen-containing base.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3-03_22_DNAnucleotide-L.jpg" descr="C:\Documents and Settings\rajesh\Desktop\PPT\Campbel Chapter-03\03_Labeled_Images\63-03_22_DNAnucleotide-L.jpg"/>
          <p:cNvPicPr>
            <a:picLocks noChangeAspect="1"/>
          </p:cNvPicPr>
          <p:nvPr/>
        </p:nvPicPr>
        <p:blipFill>
          <a:blip r:embed="rId3" r:link="rId4"/>
          <a:stretch>
            <a:fillRect/>
          </a:stretch>
        </p:blipFill>
        <p:spPr>
          <a:xfrm>
            <a:off x="298703" y="911351"/>
            <a:ext cx="8546592" cy="5035296"/>
          </a:xfrm>
          <a:prstGeom prst="rect">
            <a:avLst/>
          </a:prstGeom>
        </p:spPr>
      </p:pic>
      <p:sp>
        <p:nvSpPr>
          <p:cNvPr id="3" name="TextBox 2"/>
          <p:cNvSpPr txBox="1"/>
          <p:nvPr/>
        </p:nvSpPr>
        <p:spPr>
          <a:xfrm>
            <a:off x="330176" y="1445058"/>
            <a:ext cx="1091646" cy="872034"/>
          </a:xfrm>
          <a:prstGeom prst="rect">
            <a:avLst/>
          </a:prstGeom>
          <a:noFill/>
        </p:spPr>
        <p:txBody>
          <a:bodyPr wrap="none" lIns="0" tIns="0" rIns="0" bIns="0">
            <a:spAutoFit/>
          </a:bodyPr>
          <a:lstStyle/>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Connection</a:t>
            </a:r>
          </a:p>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to the next</a:t>
            </a:r>
          </a:p>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nucleotide</a:t>
            </a:r>
          </a:p>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in the chain</a:t>
            </a:r>
          </a:p>
        </p:txBody>
      </p:sp>
      <p:sp>
        <p:nvSpPr>
          <p:cNvPr id="5" name="TextBox 4"/>
          <p:cNvSpPr txBox="1"/>
          <p:nvPr/>
        </p:nvSpPr>
        <p:spPr>
          <a:xfrm>
            <a:off x="4003651" y="918010"/>
            <a:ext cx="1933927" cy="470898"/>
          </a:xfrm>
          <a:prstGeom prst="rect">
            <a:avLst/>
          </a:prstGeom>
          <a:noFill/>
        </p:spPr>
        <p:txBody>
          <a:bodyPr wrap="none" lIns="0" tIns="0" rIns="0" bIns="0">
            <a:spAutoFit/>
          </a:bodyPr>
          <a:lstStyle/>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Nitrogenous base</a:t>
            </a:r>
          </a:p>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(can be A, G, C, or T)</a:t>
            </a:r>
          </a:p>
        </p:txBody>
      </p:sp>
      <p:sp>
        <p:nvSpPr>
          <p:cNvPr id="6" name="TextBox 5"/>
          <p:cNvSpPr txBox="1"/>
          <p:nvPr/>
        </p:nvSpPr>
        <p:spPr>
          <a:xfrm>
            <a:off x="5349057" y="2926198"/>
            <a:ext cx="1114088"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Thymine (T)</a:t>
            </a:r>
          </a:p>
        </p:txBody>
      </p:sp>
      <p:sp>
        <p:nvSpPr>
          <p:cNvPr id="7" name="TextBox 6"/>
          <p:cNvSpPr txBox="1"/>
          <p:nvPr/>
        </p:nvSpPr>
        <p:spPr>
          <a:xfrm>
            <a:off x="1329507" y="3440547"/>
            <a:ext cx="1005083" cy="470898"/>
          </a:xfrm>
          <a:prstGeom prst="rect">
            <a:avLst/>
          </a:prstGeom>
          <a:noFill/>
        </p:spPr>
        <p:txBody>
          <a:bodyPr wrap="none" lIns="0" tIns="0" rIns="0" bIns="0">
            <a:spAutoFit/>
          </a:bodyPr>
          <a:lstStyle/>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Phosphate</a:t>
            </a:r>
          </a:p>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group</a:t>
            </a:r>
          </a:p>
        </p:txBody>
      </p:sp>
      <p:sp>
        <p:nvSpPr>
          <p:cNvPr id="8" name="TextBox 7"/>
          <p:cNvSpPr txBox="1"/>
          <p:nvPr/>
        </p:nvSpPr>
        <p:spPr>
          <a:xfrm>
            <a:off x="6838132" y="3631048"/>
            <a:ext cx="1005083"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Phosphate</a:t>
            </a:r>
          </a:p>
        </p:txBody>
      </p:sp>
      <p:sp>
        <p:nvSpPr>
          <p:cNvPr id="9" name="TextBox 8"/>
          <p:cNvSpPr txBox="1"/>
          <p:nvPr/>
        </p:nvSpPr>
        <p:spPr>
          <a:xfrm>
            <a:off x="7649344" y="4013635"/>
            <a:ext cx="468077"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Base</a:t>
            </a:r>
          </a:p>
        </p:txBody>
      </p:sp>
      <p:sp>
        <p:nvSpPr>
          <p:cNvPr id="10" name="TextBox 9"/>
          <p:cNvSpPr txBox="1"/>
          <p:nvPr/>
        </p:nvSpPr>
        <p:spPr>
          <a:xfrm>
            <a:off x="1323157" y="4872470"/>
            <a:ext cx="1670329" cy="654025"/>
          </a:xfrm>
          <a:prstGeom prst="rect">
            <a:avLst/>
          </a:prstGeom>
          <a:noFill/>
        </p:spPr>
        <p:txBody>
          <a:bodyPr wrap="none" lIns="0" tIns="0" rIns="0" bIns="0">
            <a:spAutoFit/>
          </a:bodyPr>
          <a:lstStyle/>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Connection to the</a:t>
            </a:r>
          </a:p>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next nucleotide in</a:t>
            </a:r>
          </a:p>
          <a:p>
            <a:pPr eaLnBrk="0" fontAlgn="auto" hangingPunct="0">
              <a:lnSpc>
                <a:spcPts val="1700"/>
              </a:lnSpc>
              <a:spcBef>
                <a:spcPts val="0"/>
              </a:spcBef>
              <a:spcAft>
                <a:spcPts val="0"/>
              </a:spcAft>
              <a:defRPr/>
            </a:pPr>
            <a:r>
              <a:rPr lang="en-US" sz="1530" b="1" dirty="0">
                <a:solidFill>
                  <a:srgbClr val="000000"/>
                </a:solidFill>
                <a:latin typeface="Arial"/>
                <a:ea typeface="ＭＳ Ｐゴシック" charset="0"/>
              </a:rPr>
              <a:t>the chain</a:t>
            </a:r>
          </a:p>
        </p:txBody>
      </p:sp>
      <p:sp>
        <p:nvSpPr>
          <p:cNvPr id="11" name="TextBox 10"/>
          <p:cNvSpPr txBox="1"/>
          <p:nvPr/>
        </p:nvSpPr>
        <p:spPr>
          <a:xfrm>
            <a:off x="1260451" y="5651935"/>
            <a:ext cx="1860189"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(a) Atomic structure</a:t>
            </a:r>
          </a:p>
        </p:txBody>
      </p:sp>
      <p:sp>
        <p:nvSpPr>
          <p:cNvPr id="12" name="TextBox 11"/>
          <p:cNvSpPr txBox="1"/>
          <p:nvPr/>
        </p:nvSpPr>
        <p:spPr>
          <a:xfrm>
            <a:off x="3540897" y="4666100"/>
            <a:ext cx="1288814" cy="470898"/>
          </a:xfrm>
          <a:prstGeom prst="rect">
            <a:avLst/>
          </a:prstGeom>
          <a:noFill/>
        </p:spPr>
        <p:txBody>
          <a:bodyPr wrap="none" lIns="0" tIns="0" rIns="0" bIns="0">
            <a:spAutoFit/>
          </a:bodyPr>
          <a:lstStyle/>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Sugar</a:t>
            </a:r>
          </a:p>
          <a:p>
            <a:pPr algn="ctr" eaLnBrk="0" fontAlgn="auto" hangingPunct="0">
              <a:lnSpc>
                <a:spcPts val="1800"/>
              </a:lnSpc>
              <a:spcBef>
                <a:spcPts val="0"/>
              </a:spcBef>
              <a:spcAft>
                <a:spcPts val="0"/>
              </a:spcAft>
              <a:defRPr/>
            </a:pPr>
            <a:r>
              <a:rPr lang="en-US" sz="1530" b="1" dirty="0">
                <a:solidFill>
                  <a:srgbClr val="000000"/>
                </a:solidFill>
                <a:latin typeface="Arial"/>
                <a:ea typeface="ＭＳ Ｐゴシック" charset="0"/>
              </a:rPr>
              <a:t>(</a:t>
            </a:r>
            <a:r>
              <a:rPr lang="en-US" sz="1530" b="1" dirty="0" err="1">
                <a:solidFill>
                  <a:srgbClr val="000000"/>
                </a:solidFill>
                <a:latin typeface="Arial"/>
                <a:ea typeface="ＭＳ Ｐゴシック" charset="0"/>
              </a:rPr>
              <a:t>deoxyribose</a:t>
            </a:r>
            <a:r>
              <a:rPr lang="en-US" sz="1530" b="1" dirty="0">
                <a:solidFill>
                  <a:srgbClr val="000000"/>
                </a:solidFill>
                <a:latin typeface="Arial"/>
                <a:ea typeface="ＭＳ Ｐゴシック" charset="0"/>
              </a:rPr>
              <a:t>)</a:t>
            </a:r>
          </a:p>
        </p:txBody>
      </p:sp>
      <p:sp>
        <p:nvSpPr>
          <p:cNvPr id="13" name="TextBox 12"/>
          <p:cNvSpPr txBox="1"/>
          <p:nvPr/>
        </p:nvSpPr>
        <p:spPr>
          <a:xfrm>
            <a:off x="7033394" y="5159810"/>
            <a:ext cx="557845"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Sugar</a:t>
            </a:r>
          </a:p>
        </p:txBody>
      </p:sp>
      <p:sp>
        <p:nvSpPr>
          <p:cNvPr id="14" name="TextBox 13"/>
          <p:cNvSpPr txBox="1"/>
          <p:nvPr/>
        </p:nvSpPr>
        <p:spPr>
          <a:xfrm>
            <a:off x="6146776" y="5651935"/>
            <a:ext cx="2686633" cy="235449"/>
          </a:xfrm>
          <a:prstGeom prst="rect">
            <a:avLst/>
          </a:prstGeom>
          <a:noFill/>
        </p:spPr>
        <p:txBody>
          <a:bodyPr wrap="none" lIns="0" tIns="0" rIns="0" bIns="0">
            <a:spAutoFit/>
          </a:bodyPr>
          <a:lstStyle/>
          <a:p>
            <a:pPr eaLnBrk="0" fontAlgn="auto" hangingPunct="0">
              <a:spcBef>
                <a:spcPts val="0"/>
              </a:spcBef>
              <a:spcAft>
                <a:spcPts val="0"/>
              </a:spcAft>
              <a:defRPr/>
            </a:pPr>
            <a:r>
              <a:rPr lang="en-US" sz="1530" b="1" dirty="0">
                <a:solidFill>
                  <a:srgbClr val="000000"/>
                </a:solidFill>
                <a:latin typeface="Arial"/>
                <a:ea typeface="ＭＳ Ｐゴシック" charset="0"/>
              </a:rPr>
              <a:t>(b) Symbol used in this book</a:t>
            </a:r>
          </a:p>
        </p:txBody>
      </p:sp>
      <p:sp>
        <p:nvSpPr>
          <p:cNvPr id="15" name="Freeform 3"/>
          <p:cNvSpPr/>
          <p:nvPr/>
        </p:nvSpPr>
        <p:spPr>
          <a:xfrm flipH="1" flipV="1">
            <a:off x="1364432" y="1780696"/>
            <a:ext cx="466344"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7" name="Freeform 3"/>
          <p:cNvSpPr/>
          <p:nvPr/>
        </p:nvSpPr>
        <p:spPr>
          <a:xfrm flipH="1" flipV="1">
            <a:off x="3022061" y="4981096"/>
            <a:ext cx="457200" cy="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8" name="Freeform 3"/>
          <p:cNvSpPr/>
          <p:nvPr/>
        </p:nvSpPr>
        <p:spPr>
          <a:xfrm>
            <a:off x="6750844" y="4914901"/>
            <a:ext cx="223837" cy="431800"/>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19" name="Freeform 3"/>
          <p:cNvSpPr/>
          <p:nvPr/>
        </p:nvSpPr>
        <p:spPr>
          <a:xfrm flipV="1">
            <a:off x="7131844" y="4195762"/>
            <a:ext cx="473869" cy="321468"/>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
        <p:nvSpPr>
          <p:cNvPr id="20" name="Freeform 3"/>
          <p:cNvSpPr/>
          <p:nvPr/>
        </p:nvSpPr>
        <p:spPr>
          <a:xfrm rot="21430640" flipV="1">
            <a:off x="6655396" y="3805783"/>
            <a:ext cx="155415" cy="438912"/>
          </a:xfrm>
          <a:custGeom>
            <a:avLst/>
            <a:gdLst>
              <a:gd name="connsiteX0" fmla="*/ 6350 w 500265"/>
              <a:gd name="connsiteY0" fmla="*/ 6350 h 444715"/>
              <a:gd name="connsiteX1" fmla="*/ 493915 w 500265"/>
              <a:gd name="connsiteY1" fmla="*/ 438365 h 444715"/>
            </a:gdLst>
            <a:ahLst/>
            <a:cxnLst>
              <a:cxn ang="0">
                <a:pos x="connsiteX0" y="connsiteY0"/>
              </a:cxn>
              <a:cxn ang="1">
                <a:pos x="connsiteX1" y="connsiteY1"/>
              </a:cxn>
            </a:cxnLst>
            <a:rect l="l" t="t" r="r" b="b"/>
            <a:pathLst>
              <a:path w="500265" h="444715">
                <a:moveTo>
                  <a:pt x="6350" y="6350"/>
                </a:moveTo>
                <a:lnTo>
                  <a:pt x="493915" y="438365"/>
                </a:lnTo>
              </a:path>
            </a:pathLst>
          </a:custGeom>
          <a:ln w="12700">
            <a:miter lim="800000"/>
            <a:headEnd type="triangle" w="sm"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eaLnBrk="0" hangingPunct="0"/>
            <a:endParaRPr lang="zh-CN" altLang="en-US" b="1">
              <a:solidFill>
                <a:srgbClr val="00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ampbellEB6_Lectur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bellEB6_Lectures" id="{D10E2605-64AD-47CA-8C83-9D8FB294CAC7}" vid="{90AA8442-7336-4BC9-A760-1BA51E6F36AC}"/>
    </a:ext>
  </a:extLst>
</a:theme>
</file>

<file path=ppt/theme/theme10.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4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4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4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5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5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6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6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6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6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6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7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7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7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6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8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CampbellEB6_Lectures</Template>
  <TotalTime>8608</TotalTime>
  <Words>4137</Words>
  <Application>Microsoft Macintosh PowerPoint</Application>
  <PresentationFormat>On-screen Show (4:3)</PresentationFormat>
  <Paragraphs>836</Paragraphs>
  <Slides>119</Slides>
  <Notes>100</Notes>
  <HiddenSlides>0</HiddenSlides>
  <MMClips>8</MMClips>
  <ScaleCrop>false</ScaleCrop>
  <HeadingPairs>
    <vt:vector size="6" baseType="variant">
      <vt:variant>
        <vt:lpstr>Fonts Used</vt:lpstr>
      </vt:variant>
      <vt:variant>
        <vt:i4>7</vt:i4>
      </vt:variant>
      <vt:variant>
        <vt:lpstr>Theme</vt:lpstr>
      </vt:variant>
      <vt:variant>
        <vt:i4>41</vt:i4>
      </vt:variant>
      <vt:variant>
        <vt:lpstr>Slide Titles</vt:lpstr>
      </vt:variant>
      <vt:variant>
        <vt:i4>119</vt:i4>
      </vt:variant>
    </vt:vector>
  </HeadingPairs>
  <TitlesOfParts>
    <vt:vector size="167" baseType="lpstr">
      <vt:lpstr>Cambria</vt:lpstr>
      <vt:lpstr>ＭＳ Ｐゴシック</vt:lpstr>
      <vt:lpstr>Symbol</vt:lpstr>
      <vt:lpstr>Times</vt:lpstr>
      <vt:lpstr>Times New Roman</vt:lpstr>
      <vt:lpstr>楷体</vt:lpstr>
      <vt:lpstr>Arial</vt:lpstr>
      <vt:lpstr>CampbellEB6_Lectures</vt:lpstr>
      <vt:lpstr>5_Blank</vt:lpstr>
      <vt:lpstr>6_Blank</vt:lpstr>
      <vt:lpstr>7_Blank</vt:lpstr>
      <vt:lpstr>8_Blank</vt:lpstr>
      <vt:lpstr>10_Blank</vt:lpstr>
      <vt:lpstr>9_Blank</vt:lpstr>
      <vt:lpstr>11_Blank</vt:lpstr>
      <vt:lpstr>12_Blank</vt:lpstr>
      <vt:lpstr>14_Blank</vt:lpstr>
      <vt:lpstr>18_Blank</vt:lpstr>
      <vt:lpstr>19_Blank</vt:lpstr>
      <vt:lpstr>20_Blank</vt:lpstr>
      <vt:lpstr>21_Blank</vt:lpstr>
      <vt:lpstr>22_Blank</vt:lpstr>
      <vt:lpstr>23_Blank</vt:lpstr>
      <vt:lpstr>26_Blank</vt:lpstr>
      <vt:lpstr>29_Blank</vt:lpstr>
      <vt:lpstr>36_Blank</vt:lpstr>
      <vt:lpstr>42_Blank</vt:lpstr>
      <vt:lpstr>43_Blank</vt:lpstr>
      <vt:lpstr>45_Blank</vt:lpstr>
      <vt:lpstr>46_Blank</vt:lpstr>
      <vt:lpstr>49_Blank</vt:lpstr>
      <vt:lpstr>52_Blank</vt:lpstr>
      <vt:lpstr>56_Blank</vt:lpstr>
      <vt:lpstr>57_Blank</vt:lpstr>
      <vt:lpstr>59_Blank</vt:lpstr>
      <vt:lpstr>61_Blank</vt:lpstr>
      <vt:lpstr>62_Blank</vt:lpstr>
      <vt:lpstr>63_Blank</vt:lpstr>
      <vt:lpstr>64_Blank</vt:lpstr>
      <vt:lpstr>66_Blank</vt:lpstr>
      <vt:lpstr>69_Blank</vt:lpstr>
      <vt:lpstr>71_Blank</vt:lpstr>
      <vt:lpstr>72_Blank</vt:lpstr>
      <vt:lpstr>73_Blank</vt:lpstr>
      <vt:lpstr>74_Blank</vt:lpstr>
      <vt:lpstr>78_Blank</vt:lpstr>
      <vt:lpstr>67_Blank</vt:lpstr>
      <vt:lpstr>80_Blank</vt:lpstr>
      <vt:lpstr>PowerPoint Presentation</vt:lpstr>
      <vt:lpstr>PowerPoint Presentation</vt:lpstr>
      <vt:lpstr>Biology and Society: Got Lactose?</vt:lpstr>
      <vt:lpstr>Biology and Society: Got Lactose?</vt:lpstr>
      <vt:lpstr>Organic Compounds</vt:lpstr>
      <vt:lpstr>Carbon Chemistry</vt:lpstr>
      <vt:lpstr>PowerPoint Presentation</vt:lpstr>
      <vt:lpstr>Animation: Carbon Skeletons</vt:lpstr>
      <vt:lpstr>Carbon Chemistry</vt:lpstr>
      <vt:lpstr>Carbon Chemistry</vt:lpstr>
      <vt:lpstr>PowerPoint Presentation</vt:lpstr>
      <vt:lpstr>Carbon Chemistry</vt:lpstr>
      <vt:lpstr>PowerPoint Presentation</vt:lpstr>
      <vt:lpstr>Carbon Chemistry</vt:lpstr>
      <vt:lpstr>Carbon Chemistry</vt:lpstr>
      <vt:lpstr>Giant Molecules from Smaller Building Blocks</vt:lpstr>
      <vt:lpstr>Giant Molecules from Smaller Building Blocks</vt:lpstr>
      <vt:lpstr>PowerPoint Presentation</vt:lpstr>
      <vt:lpstr>Giant Molecules from Smaller Building Blocks</vt:lpstr>
      <vt:lpstr>Giant Molecules from Smaller Building Blocks</vt:lpstr>
      <vt:lpstr>Animation: Polymers</vt:lpstr>
      <vt:lpstr>PowerPoint Presentation</vt:lpstr>
      <vt:lpstr>Large Biological Molecules</vt:lpstr>
      <vt:lpstr>Carbohydrates（碳水化合物）</vt:lpstr>
      <vt:lpstr>Carbohydrates</vt:lpstr>
      <vt:lpstr>Monosaccharides（单糖）</vt:lpstr>
      <vt:lpstr>PowerPoint Presentation</vt:lpstr>
      <vt:lpstr>Monosaccharides</vt:lpstr>
      <vt:lpstr>Animation: L-Dopa</vt:lpstr>
      <vt:lpstr>Animation: Isomers</vt:lpstr>
      <vt:lpstr>PowerPoint Presentation</vt:lpstr>
      <vt:lpstr>Monosaccharides</vt:lpstr>
      <vt:lpstr>PowerPoint Presentation</vt:lpstr>
      <vt:lpstr>Disaccharides（双糖）</vt:lpstr>
      <vt:lpstr>Animation: Disaccharides</vt:lpstr>
      <vt:lpstr>Figure 3.7</vt:lpstr>
      <vt:lpstr>Disaccharides</vt:lpstr>
      <vt:lpstr>Disaccharides</vt:lpstr>
      <vt:lpstr>PowerPoint Presentation</vt:lpstr>
      <vt:lpstr>Disaccharides</vt:lpstr>
      <vt:lpstr>PowerPoint Presentation</vt:lpstr>
      <vt:lpstr>Polysaccharides（多糖）</vt:lpstr>
      <vt:lpstr>Animation: Polysaccharides</vt:lpstr>
      <vt:lpstr>Polysaccharides（多糖）</vt:lpstr>
      <vt:lpstr>PowerPoint Presentation</vt:lpstr>
      <vt:lpstr>Polysaccharides</vt:lpstr>
      <vt:lpstr>PowerPoint Presentation</vt:lpstr>
      <vt:lpstr>Polysaccharides</vt:lpstr>
      <vt:lpstr>PowerPoint Presentation</vt:lpstr>
      <vt:lpstr>PowerPoint Presentation</vt:lpstr>
      <vt:lpstr>PowerPoint Presentation</vt:lpstr>
      <vt:lpstr>Lipids（脂类）</vt:lpstr>
      <vt:lpstr>PowerPoint Presentation</vt:lpstr>
      <vt:lpstr>Lipids</vt:lpstr>
      <vt:lpstr>Fats</vt:lpstr>
      <vt:lpstr>Animation: Fats</vt:lpstr>
      <vt:lpstr>Figure 3.11</vt:lpstr>
      <vt:lpstr>Fats</vt:lpstr>
      <vt:lpstr>Fats</vt:lpstr>
      <vt:lpstr>Fats</vt:lpstr>
      <vt:lpstr>PowerPoint Presentation</vt:lpstr>
      <vt:lpstr>Fats</vt:lpstr>
      <vt:lpstr>Fats</vt:lpstr>
      <vt:lpstr>PowerPoint Presentation</vt:lpstr>
      <vt:lpstr>PowerPoint Presentation</vt:lpstr>
      <vt:lpstr>Steroids（类固醇）</vt:lpstr>
      <vt:lpstr>Steroids</vt:lpstr>
      <vt:lpstr>PowerPoint Presentation</vt:lpstr>
      <vt:lpstr>Steroids</vt:lpstr>
      <vt:lpstr>Steroids</vt:lpstr>
      <vt:lpstr>PowerPoint Presentation</vt:lpstr>
      <vt:lpstr>PowerPoint Presentation</vt:lpstr>
      <vt:lpstr>PowerPoint Presentation</vt:lpstr>
      <vt:lpstr>PowerPoint Presentation</vt:lpstr>
      <vt:lpstr>Proteins（蛋白质）</vt:lpstr>
      <vt:lpstr>PowerPoint Presentation</vt:lpstr>
      <vt:lpstr>The Monomers of Proteins: Amino Acids</vt:lpstr>
      <vt:lpstr>The Monomers of Proteins: Amino Acids</vt:lpstr>
      <vt:lpstr>PowerPoint Presentation</vt:lpstr>
      <vt:lpstr>The Monomers of Proteins: Amino Acids</vt:lpstr>
      <vt:lpstr>PowerPoint Presentation</vt:lpstr>
      <vt:lpstr>Structure/Function: Protein Shape</vt:lpstr>
      <vt:lpstr>Animation: Protein Structure Introduction</vt:lpstr>
      <vt:lpstr>PowerPoint Presentation</vt:lpstr>
      <vt:lpstr>Structure/Function: Protein Shape</vt:lpstr>
      <vt:lpstr>Structure/Function: Protein Shape</vt:lpstr>
      <vt:lpstr>PowerPoint Presentation</vt:lpstr>
      <vt:lpstr>PowerPoint Presentation</vt:lpstr>
      <vt:lpstr>Structure/Function: Protein Shape</vt:lpstr>
      <vt:lpstr>PowerPoint Presentation</vt:lpstr>
      <vt:lpstr>Structure/Function: Protein Shape</vt:lpstr>
      <vt:lpstr>PowerPoint Presentation</vt:lpstr>
      <vt:lpstr>Structure/Function: Protein Shape</vt:lpstr>
      <vt:lpstr>Nucleic Acids</vt:lpstr>
      <vt:lpstr>Nucleic Acids</vt:lpstr>
      <vt:lpstr>Nucleic Acids</vt:lpstr>
      <vt:lpstr>PowerPoint Presentation</vt:lpstr>
      <vt:lpstr>Nucleic Acids</vt:lpstr>
      <vt:lpstr>PowerPoint Presentation</vt:lpstr>
      <vt:lpstr>Nucleic Acids</vt:lpstr>
      <vt:lpstr>PowerPoint Presentation</vt:lpstr>
      <vt:lpstr>Nucleic Acids</vt:lpstr>
      <vt:lpstr>PowerPoint Presentation</vt:lpstr>
      <vt:lpstr>PowerPoint Presentation</vt:lpstr>
      <vt:lpstr>Nucleic Acids</vt:lpstr>
      <vt:lpstr>PowerPoint Presentation</vt:lpstr>
      <vt:lpstr>Nucleic Acids</vt:lpstr>
      <vt:lpstr>Nucleic Acids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Delgado</dc:creator>
  <cp:lastModifiedBy>Microsoft Office User</cp:lastModifiedBy>
  <cp:revision>1110</cp:revision>
  <cp:lastPrinted>2017-01-15T09:16:47Z</cp:lastPrinted>
  <dcterms:created xsi:type="dcterms:W3CDTF">2014-08-23T20:38:28Z</dcterms:created>
  <dcterms:modified xsi:type="dcterms:W3CDTF">2019-01-15T14:04:45Z</dcterms:modified>
</cp:coreProperties>
</file>